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60"/>
  </p:notesMasterIdLst>
  <p:handoutMasterIdLst>
    <p:handoutMasterId r:id="rId61"/>
  </p:handoutMasterIdLst>
  <p:sldIdLst>
    <p:sldId id="404" r:id="rId2"/>
    <p:sldId id="502" r:id="rId3"/>
    <p:sldId id="500" r:id="rId4"/>
    <p:sldId id="506" r:id="rId5"/>
    <p:sldId id="511" r:id="rId6"/>
    <p:sldId id="512" r:id="rId7"/>
    <p:sldId id="520" r:id="rId8"/>
    <p:sldId id="516" r:id="rId9"/>
    <p:sldId id="564" r:id="rId10"/>
    <p:sldId id="518" r:id="rId11"/>
    <p:sldId id="523" r:id="rId12"/>
    <p:sldId id="522" r:id="rId13"/>
    <p:sldId id="525" r:id="rId14"/>
    <p:sldId id="531" r:id="rId15"/>
    <p:sldId id="533" r:id="rId16"/>
    <p:sldId id="530" r:id="rId17"/>
    <p:sldId id="538" r:id="rId18"/>
    <p:sldId id="541" r:id="rId19"/>
    <p:sldId id="543" r:id="rId20"/>
    <p:sldId id="544" r:id="rId21"/>
    <p:sldId id="547" r:id="rId22"/>
    <p:sldId id="546" r:id="rId23"/>
    <p:sldId id="539" r:id="rId24"/>
    <p:sldId id="549" r:id="rId25"/>
    <p:sldId id="551" r:id="rId26"/>
    <p:sldId id="553" r:id="rId27"/>
    <p:sldId id="555" r:id="rId28"/>
    <p:sldId id="556" r:id="rId29"/>
    <p:sldId id="580" r:id="rId30"/>
    <p:sldId id="552" r:id="rId31"/>
    <p:sldId id="561" r:id="rId32"/>
    <p:sldId id="563" r:id="rId33"/>
    <p:sldId id="562" r:id="rId34"/>
    <p:sldId id="499" r:id="rId35"/>
    <p:sldId id="526" r:id="rId36"/>
    <p:sldId id="527" r:id="rId37"/>
    <p:sldId id="528" r:id="rId38"/>
    <p:sldId id="529" r:id="rId39"/>
    <p:sldId id="557" r:id="rId40"/>
    <p:sldId id="558" r:id="rId41"/>
    <p:sldId id="559" r:id="rId42"/>
    <p:sldId id="560" r:id="rId43"/>
    <p:sldId id="504" r:id="rId44"/>
    <p:sldId id="566" r:id="rId45"/>
    <p:sldId id="565" r:id="rId46"/>
    <p:sldId id="567" r:id="rId47"/>
    <p:sldId id="568" r:id="rId48"/>
    <p:sldId id="569" r:id="rId49"/>
    <p:sldId id="570" r:id="rId50"/>
    <p:sldId id="571" r:id="rId51"/>
    <p:sldId id="572" r:id="rId52"/>
    <p:sldId id="573" r:id="rId53"/>
    <p:sldId id="574" r:id="rId54"/>
    <p:sldId id="575" r:id="rId55"/>
    <p:sldId id="576" r:id="rId56"/>
    <p:sldId id="577" r:id="rId57"/>
    <p:sldId id="578" r:id="rId58"/>
    <p:sldId id="579" r:id="rId5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9">
          <p15:clr>
            <a:srgbClr val="A4A3A4"/>
          </p15:clr>
        </p15:guide>
        <p15:guide id="2" pos="519">
          <p15:clr>
            <a:srgbClr val="A4A3A4"/>
          </p15:clr>
        </p15:guide>
        <p15:guide id="3" orient="horz" pos="848">
          <p15:clr>
            <a:srgbClr val="A4A3A4"/>
          </p15:clr>
        </p15:guide>
        <p15:guide id="4" pos="605">
          <p15:clr>
            <a:srgbClr val="A4A3A4"/>
          </p15:clr>
        </p15:guide>
        <p15:guide id="5" orient="horz" pos="2854">
          <p15:clr>
            <a:srgbClr val="A4A3A4"/>
          </p15:clr>
        </p15:guide>
        <p15:guide id="6" orient="horz" pos="2816">
          <p15:clr>
            <a:srgbClr val="A4A3A4"/>
          </p15:clr>
        </p15:guide>
        <p15:guide id="7" pos="4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5000"/>
    <a:srgbClr val="B34400"/>
    <a:srgbClr val="005C5D"/>
    <a:srgbClr val="B1001C"/>
    <a:srgbClr val="15ADEB"/>
    <a:srgbClr val="139FEC"/>
    <a:srgbClr val="BB0000"/>
    <a:srgbClr val="237096"/>
    <a:srgbClr val="4489FF"/>
    <a:srgbClr val="BB32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03"/>
    <p:restoredTop sz="76831" autoAdjust="0"/>
  </p:normalViewPr>
  <p:slideViewPr>
    <p:cSldViewPr snapToGrid="0" snapToObjects="1" showGuides="1">
      <p:cViewPr>
        <p:scale>
          <a:sx n="100" d="100"/>
          <a:sy n="100" d="100"/>
        </p:scale>
        <p:origin x="2024" y="688"/>
      </p:cViewPr>
      <p:guideLst>
        <p:guide orient="horz" pos="3199"/>
        <p:guide pos="519"/>
        <p:guide orient="horz" pos="848"/>
        <p:guide pos="605"/>
        <p:guide orient="horz" pos="2854"/>
        <p:guide orient="horz" pos="2816"/>
        <p:guide pos="487"/>
      </p:guideLst>
    </p:cSldViewPr>
  </p:slideViewPr>
  <p:outlineViewPr>
    <p:cViewPr>
      <p:scale>
        <a:sx n="33" d="100"/>
        <a:sy n="33" d="100"/>
      </p:scale>
      <p:origin x="0" y="0"/>
    </p:cViewPr>
  </p:outlineViewPr>
  <p:notesTextViewPr>
    <p:cViewPr>
      <p:scale>
        <a:sx n="114" d="100"/>
        <a:sy n="114"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D9F70B-1E2F-E949-8CFA-AC9E33D15E8F}" type="datetimeFigureOut">
              <a:rPr lang="en-US" smtClean="0"/>
              <a:t>8/8/16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2A7DCB-A481-2F4E-9618-780BC98A7D0F}" type="slidenum">
              <a:rPr lang="en-US" smtClean="0"/>
              <a:t>‹#›</a:t>
            </a:fld>
            <a:endParaRPr lang="en-US"/>
          </a:p>
        </p:txBody>
      </p:sp>
    </p:spTree>
    <p:extLst>
      <p:ext uri="{BB962C8B-B14F-4D97-AF65-F5344CB8AC3E}">
        <p14:creationId xmlns:p14="http://schemas.microsoft.com/office/powerpoint/2010/main" val="12465162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D18D0-1E1E-6D46-B070-1E72E69ADAA6}" type="datetimeFigureOut">
              <a:rPr lang="en-US" smtClean="0"/>
              <a:t>8/8/16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3F0D24-CF08-7749-BA54-94547E6D1E8D}" type="slidenum">
              <a:rPr lang="en-US" smtClean="0"/>
              <a:t>‹#›</a:t>
            </a:fld>
            <a:endParaRPr lang="en-US"/>
          </a:p>
        </p:txBody>
      </p:sp>
    </p:spTree>
    <p:extLst>
      <p:ext uri="{BB962C8B-B14F-4D97-AF65-F5344CB8AC3E}">
        <p14:creationId xmlns:p14="http://schemas.microsoft.com/office/powerpoint/2010/main" val="37923866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 Important but overlooked problem: surprising results]]]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Today, I am going to present our recent work to study the quality of mobility support in cellular networks.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 will disclose some surprising results which have been overlooked in the past.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 will show you that not all the handoffs work as expected and disclose why and how to detect them.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    %%% the unexpected cases and their root causes.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 </a:t>
            </a:r>
          </a:p>
        </p:txBody>
      </p:sp>
      <p:sp>
        <p:nvSpPr>
          <p:cNvPr id="4" name="Slide Number Placeholder 3"/>
          <p:cNvSpPr>
            <a:spLocks noGrp="1"/>
          </p:cNvSpPr>
          <p:nvPr>
            <p:ph type="sldNum" sz="quarter" idx="10"/>
          </p:nvPr>
        </p:nvSpPr>
        <p:spPr/>
        <p:txBody>
          <a:bodyPr/>
          <a:lstStyle/>
          <a:p>
            <a:fld id="{377E65D2-CEEB-40F6-BD0E-738EC162A836}" type="slidenum">
              <a:rPr lang="en-US" smtClean="0"/>
              <a:t>1</a:t>
            </a:fld>
            <a:endParaRPr lang="en-US" dirty="0"/>
          </a:p>
        </p:txBody>
      </p:sp>
    </p:spTree>
    <p:extLst>
      <p:ext uri="{BB962C8B-B14F-4D97-AF65-F5344CB8AC3E}">
        <p14:creationId xmlns:p14="http://schemas.microsoft.com/office/powerpoint/2010/main" val="203565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i="1" dirty="0" smtClean="0"/>
              <a:t>Our</a:t>
            </a:r>
            <a:r>
              <a:rPr lang="en-US" i="1" baseline="0" dirty="0" smtClean="0"/>
              <a:t> detection also has three step, covers from theory to practice. </a:t>
            </a:r>
          </a:p>
          <a:p>
            <a:pPr lvl="1"/>
            <a:r>
              <a:rPr lang="en-US" i="1" baseline="0" dirty="0" smtClean="0"/>
              <a:t>First, we formulate a handoff procedure as iterative process. At each iteration, one mapping from the serving cell to a target cell is made. </a:t>
            </a:r>
          </a:p>
          <a:p>
            <a:pPr lvl="1"/>
            <a:r>
              <a:rPr lang="en-US" i="1" baseline="0" dirty="0" smtClean="0"/>
              <a:t>[Details in the paper…]</a:t>
            </a:r>
          </a:p>
          <a:p>
            <a:pPr lvl="1"/>
            <a:endParaRPr lang="en-US" i="1" baseline="0" dirty="0" smtClean="0"/>
          </a:p>
          <a:p>
            <a:pPr lvl="1"/>
            <a:r>
              <a:rPr lang="en-US" i="1" baseline="0" dirty="0" smtClean="0"/>
              <a:t>========</a:t>
            </a:r>
          </a:p>
          <a:p>
            <a:pPr lvl="1"/>
            <a:endParaRPr lang="en-US" i="1" dirty="0" smtClean="0"/>
          </a:p>
          <a:p>
            <a:pPr lvl="1"/>
            <a:r>
              <a:rPr lang="en-US" i="1" dirty="0" smtClean="0"/>
              <a:t>This</a:t>
            </a:r>
            <a:r>
              <a:rPr lang="en-US" i="1" baseline="0" dirty="0" smtClean="0"/>
              <a:t> is </a:t>
            </a:r>
            <a:r>
              <a:rPr lang="en-US" i="1" baseline="0" dirty="0" err="1" smtClean="0"/>
              <a:t>repesented</a:t>
            </a:r>
            <a:r>
              <a:rPr lang="en-US" i="1" baseline="0" dirty="0" smtClean="0"/>
              <a:t> by a mapping from the serving cell to the target cell. </a:t>
            </a:r>
          </a:p>
          <a:p>
            <a:pPr lvl="1"/>
            <a:endParaRPr lang="en-US" i="1" dirty="0" smtClean="0"/>
          </a:p>
          <a:p>
            <a:pPr lvl="1"/>
            <a:r>
              <a:rPr lang="en-US" i="1" dirty="0" smtClean="0"/>
              <a:t>s</a:t>
            </a:r>
            <a:r>
              <a:rPr lang="en-US" altLang="zh-CN" dirty="0" smtClean="0"/>
              <a:t>,</a:t>
            </a:r>
            <a:r>
              <a:rPr lang="zh-CN" altLang="en-US" dirty="0" smtClean="0"/>
              <a:t> </a:t>
            </a:r>
            <a:r>
              <a:rPr lang="en-US" altLang="zh-CN" i="1" dirty="0" smtClean="0"/>
              <a:t>t</a:t>
            </a:r>
            <a:r>
              <a:rPr lang="en-US" dirty="0" smtClean="0"/>
              <a:t>: serving</a:t>
            </a:r>
            <a:r>
              <a:rPr lang="en-US" altLang="zh-CN" dirty="0" smtClean="0"/>
              <a:t>/target</a:t>
            </a:r>
            <a:r>
              <a:rPr lang="en-US" dirty="0" smtClean="0"/>
              <a:t> cell</a:t>
            </a:r>
          </a:p>
          <a:p>
            <a:pPr lvl="1"/>
            <a:r>
              <a:rPr lang="fr-FR" i="1" dirty="0" err="1" smtClean="0"/>
              <a:t>F</a:t>
            </a:r>
            <a:r>
              <a:rPr lang="fr-FR" i="1" baseline="-25000" dirty="0" err="1" smtClean="0"/>
              <a:t>s</a:t>
            </a:r>
            <a:r>
              <a:rPr lang="en-US" dirty="0" smtClean="0"/>
              <a:t>: decision </a:t>
            </a:r>
            <a:r>
              <a:rPr lang="en-US" altLang="zh-CN" dirty="0" smtClean="0"/>
              <a:t>logic</a:t>
            </a:r>
            <a:r>
              <a:rPr lang="zh-CN" altLang="en-US" dirty="0" smtClean="0"/>
              <a:t> </a:t>
            </a:r>
            <a:r>
              <a:rPr lang="en-US" altLang="zh-CN" dirty="0" smtClean="0"/>
              <a:t>(function)</a:t>
            </a:r>
            <a:r>
              <a:rPr lang="zh-CN" altLang="en-US" dirty="0" smtClean="0"/>
              <a:t> </a:t>
            </a:r>
            <a:r>
              <a:rPr lang="en-US" dirty="0" smtClean="0"/>
              <a:t>for serving cell s</a:t>
            </a:r>
          </a:p>
          <a:p>
            <a:pPr lvl="1"/>
            <a:r>
              <a:rPr lang="en-US" i="1" dirty="0" smtClean="0"/>
              <a:t>C</a:t>
            </a:r>
            <a:r>
              <a:rPr lang="en-US" dirty="0" smtClean="0"/>
              <a:t>: set of candidate cells</a:t>
            </a:r>
            <a:r>
              <a:rPr lang="zh-CN" altLang="en-US" dirty="0" smtClean="0"/>
              <a:t> </a:t>
            </a:r>
            <a:r>
              <a:rPr lang="en-US" altLang="zh-CN" dirty="0" smtClean="0"/>
              <a:t>(with</a:t>
            </a:r>
            <a:r>
              <a:rPr lang="zh-CN" altLang="en-US" dirty="0" smtClean="0"/>
              <a:t> </a:t>
            </a:r>
            <a:r>
              <a:rPr lang="en-US" altLang="zh-CN" dirty="0" smtClean="0"/>
              <a:t>runtime</a:t>
            </a:r>
            <a:r>
              <a:rPr lang="zh-CN" altLang="en-US" dirty="0" smtClean="0"/>
              <a:t> </a:t>
            </a:r>
            <a:r>
              <a:rPr lang="en-US" altLang="zh-CN" dirty="0" err="1" smtClean="0"/>
              <a:t>meas</a:t>
            </a:r>
            <a:r>
              <a:rPr lang="en-US" altLang="zh-CN" dirty="0" smtClean="0"/>
              <a:t>)</a:t>
            </a:r>
            <a:endParaRPr lang="zh-CN" altLang="en-US" dirty="0" smtClean="0"/>
          </a:p>
          <a:p>
            <a:pPr lvl="1"/>
            <a:r>
              <a:rPr lang="en-US" altLang="zh-CN" i="1" dirty="0" smtClean="0"/>
              <a:t>P</a:t>
            </a:r>
            <a:r>
              <a:rPr lang="en-US" altLang="zh-CN" dirty="0" smtClean="0"/>
              <a:t>:</a:t>
            </a:r>
            <a:r>
              <a:rPr lang="zh-CN" altLang="en-US" dirty="0" smtClean="0"/>
              <a:t> </a:t>
            </a:r>
            <a:r>
              <a:rPr lang="en-US" altLang="zh-CN" dirty="0" smtClean="0"/>
              <a:t>configurable</a:t>
            </a:r>
            <a:r>
              <a:rPr lang="zh-CN" altLang="en-US" dirty="0" smtClean="0"/>
              <a:t> </a:t>
            </a:r>
            <a:r>
              <a:rPr lang="en-US" altLang="zh-CN" dirty="0" smtClean="0"/>
              <a:t>parameters</a:t>
            </a:r>
            <a:endParaRPr lang="en-US"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10</a:t>
            </a:fld>
            <a:endParaRPr lang="en-US"/>
          </a:p>
        </p:txBody>
      </p:sp>
    </p:spTree>
    <p:extLst>
      <p:ext uri="{BB962C8B-B14F-4D97-AF65-F5344CB8AC3E}">
        <p14:creationId xmlns:p14="http://schemas.microsoft.com/office/powerpoint/2010/main" val="1610006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problem can convert to a directed graph. </a:t>
            </a:r>
          </a:p>
          <a:p>
            <a:r>
              <a:rPr lang="en-US" baseline="0" dirty="0" smtClean="0"/>
              <a:t>This graphs show the possible handoff path (depends on handoff decision). </a:t>
            </a:r>
          </a:p>
          <a:p>
            <a:r>
              <a:rPr lang="en-US" baseline="0" dirty="0" smtClean="0"/>
              <a:t>The actual handoff path is marked in red. </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11</a:t>
            </a:fld>
            <a:endParaRPr lang="en-US"/>
          </a:p>
        </p:txBody>
      </p:sp>
    </p:spTree>
    <p:extLst>
      <p:ext uri="{BB962C8B-B14F-4D97-AF65-F5344CB8AC3E}">
        <p14:creationId xmlns:p14="http://schemas.microsoft.com/office/powerpoint/2010/main" val="1610006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find that undesired reachability only occur in two cases. </a:t>
            </a:r>
          </a:p>
          <a:p>
            <a:endParaRPr lang="en-US" baseline="0" dirty="0" smtClean="0"/>
          </a:p>
          <a:p>
            <a:r>
              <a:rPr lang="en-US" baseline="0" dirty="0" smtClean="0"/>
              <a:t>The first is convergence split. </a:t>
            </a:r>
          </a:p>
          <a:p>
            <a:r>
              <a:rPr lang="en-US" baseline="0" dirty="0" smtClean="0"/>
              <a:t>The serving cell and the optimal target cell are not in the same connected graph. There is no path from S to </a:t>
            </a:r>
            <a:r>
              <a:rPr lang="en-US" baseline="0" dirty="0" err="1" smtClean="0"/>
              <a:t>t_opt</a:t>
            </a:r>
            <a:r>
              <a:rPr lang="en-US" baseline="0" dirty="0" smtClean="0"/>
              <a:t>. </a:t>
            </a:r>
          </a:p>
          <a:p>
            <a:r>
              <a:rPr lang="en-US" baseline="0" dirty="0" smtClean="0"/>
              <a:t>As a result, it will choose an sub-optimal cell.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12</a:t>
            </a:fld>
            <a:endParaRPr lang="en-US"/>
          </a:p>
        </p:txBody>
      </p:sp>
    </p:spTree>
    <p:extLst>
      <p:ext uri="{BB962C8B-B14F-4D97-AF65-F5344CB8AC3E}">
        <p14:creationId xmlns:p14="http://schemas.microsoft.com/office/powerpoint/2010/main" val="1610006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second case: premature convergence. </a:t>
            </a:r>
          </a:p>
          <a:p>
            <a:endParaRPr lang="en-US" baseline="0" dirty="0" smtClean="0"/>
          </a:p>
          <a:p>
            <a:r>
              <a:rPr lang="en-US" baseline="0" dirty="0" smtClean="0"/>
              <a:t>In this case, there exists a path fro s to </a:t>
            </a:r>
            <a:r>
              <a:rPr lang="en-US" baseline="0" dirty="0" err="1" smtClean="0"/>
              <a:t>t_opt</a:t>
            </a:r>
            <a:r>
              <a:rPr lang="en-US" baseline="0" dirty="0" smtClean="0"/>
              <a:t>. However, it stops early before it reaches the target in the actual execution. </a:t>
            </a:r>
          </a:p>
          <a:p>
            <a:r>
              <a:rPr lang="en-US" baseline="0" dirty="0" smtClean="0"/>
              <a:t>Note, in this case, it is independent of the initial serving cells. </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13</a:t>
            </a:fld>
            <a:endParaRPr lang="en-US"/>
          </a:p>
        </p:txBody>
      </p:sp>
    </p:spTree>
    <p:extLst>
      <p:ext uri="{BB962C8B-B14F-4D97-AF65-F5344CB8AC3E}">
        <p14:creationId xmlns:p14="http://schemas.microsoft.com/office/powerpoint/2010/main" val="1610006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1" dirty="0" smtClean="0"/>
              <a:t>Finally, we develop a tool to detect undesirable</a:t>
            </a:r>
            <a:r>
              <a:rPr lang="en-US" altLang="zh-CN" b="1" baseline="0" dirty="0" smtClean="0"/>
              <a:t> reachability. </a:t>
            </a:r>
          </a:p>
          <a:p>
            <a:endParaRPr lang="en-US" altLang="zh-CN"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1" dirty="0" smtClean="0"/>
              <a:t>Its</a:t>
            </a:r>
            <a:r>
              <a:rPr lang="en-US" altLang="zh-CN" b="1" baseline="0" dirty="0" smtClean="0"/>
              <a:t> basic a</a:t>
            </a:r>
            <a:r>
              <a:rPr lang="en-US" altLang="zh-CN" b="1" dirty="0" smtClean="0"/>
              <a:t>pproach</a:t>
            </a:r>
            <a:r>
              <a:rPr lang="en-US" altLang="zh-CN" b="0" baseline="0" dirty="0" smtClean="0"/>
              <a:t> is to </a:t>
            </a:r>
            <a:r>
              <a:rPr lang="en-US" altLang="zh-CN" dirty="0" smtClean="0"/>
              <a:t>check</a:t>
            </a:r>
            <a:r>
              <a:rPr lang="zh-CN" altLang="en-US" dirty="0" smtClean="0"/>
              <a:t> </a:t>
            </a:r>
            <a:r>
              <a:rPr lang="en-US" altLang="zh-CN" b="1" baseline="0" dirty="0" smtClean="0"/>
              <a:t>reachability </a:t>
            </a:r>
            <a:r>
              <a:rPr lang="en-US" altLang="zh-CN" dirty="0" smtClean="0"/>
              <a:t>conditions</a:t>
            </a:r>
            <a:r>
              <a:rPr lang="en-US" altLang="zh-CN" baseline="0" dirty="0" smtClean="0"/>
              <a:t> </a:t>
            </a:r>
            <a:r>
              <a:rPr lang="en-US" altLang="zh-CN" dirty="0" smtClean="0"/>
              <a:t>given</a:t>
            </a:r>
            <a:r>
              <a:rPr lang="zh-CN" altLang="en-US" dirty="0" smtClean="0"/>
              <a:t> </a:t>
            </a:r>
            <a:r>
              <a:rPr lang="en-US" altLang="zh-CN" dirty="0" smtClean="0"/>
              <a:t>configuration parameters/logics.</a:t>
            </a:r>
            <a:r>
              <a:rPr lang="en-US" altLang="zh-CN"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smtClean="0"/>
              <a:t>We develop the </a:t>
            </a:r>
            <a:r>
              <a:rPr lang="en-US" altLang="zh-CN" baseline="0" dirty="0" err="1" smtClean="0"/>
              <a:t>MobileInsight</a:t>
            </a:r>
            <a:r>
              <a:rPr lang="en-US" altLang="zh-CN" baseline="0" dirty="0" smtClean="0"/>
              <a:t> (tool) to crawl these network-side configurations on the phone.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t>We then emulate possible</a:t>
            </a:r>
            <a:r>
              <a:rPr lang="en-US" altLang="zh-CN" baseline="0" dirty="0" smtClean="0"/>
              <a:t> scenarios to validate if  </a:t>
            </a:r>
            <a:r>
              <a:rPr lang="en-US" altLang="zh-CN" b="1" dirty="0" smtClean="0"/>
              <a:t>undesirable</a:t>
            </a:r>
            <a:r>
              <a:rPr lang="en-US" altLang="zh-CN" b="1" baseline="0" dirty="0" smtClean="0"/>
              <a:t> reachability occurs.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1" baseline="0" dirty="0" smtClean="0"/>
              <a:t>Note this work is built on top of our former work to check whether it will converge.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t>Finally, it outputs</a:t>
            </a:r>
            <a:r>
              <a:rPr lang="en-US" altLang="zh-CN" baseline="0" dirty="0" smtClean="0"/>
              <a:t> the counter examples and we them perform experiments to validate it and assess their impacts.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t>%No data from operators!</a:t>
            </a:r>
          </a:p>
          <a:p>
            <a:r>
              <a:rPr lang="en-US" altLang="zh-CN" b="1" dirty="0" smtClean="0"/>
              <a:t>%In-device</a:t>
            </a:r>
            <a:r>
              <a:rPr lang="en-US" altLang="zh-CN" dirty="0" smtClean="0"/>
              <a:t>: infer network-side  configurations and decision logics</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14</a:t>
            </a:fld>
            <a:endParaRPr lang="en-US"/>
          </a:p>
        </p:txBody>
      </p:sp>
    </p:spTree>
    <p:extLst>
      <p:ext uri="{BB962C8B-B14F-4D97-AF65-F5344CB8AC3E}">
        <p14:creationId xmlns:p14="http://schemas.microsoft.com/office/powerpoint/2010/main" val="2125018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35EF3-0C88-4C67-955E-FE82380EBA9A}" type="slidenum">
              <a:rPr lang="zh-CN" altLang="en-US" smtClean="0"/>
              <a:t>15</a:t>
            </a:fld>
            <a:endParaRPr lang="zh-CN" altLang="en-US"/>
          </a:p>
        </p:txBody>
      </p:sp>
    </p:spTree>
    <p:extLst>
      <p:ext uri="{BB962C8B-B14F-4D97-AF65-F5344CB8AC3E}">
        <p14:creationId xmlns:p14="http://schemas.microsoft.com/office/powerpoint/2010/main" val="1995290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first case, the desired cell is not reachable because </a:t>
            </a:r>
            <a:r>
              <a:rPr lang="en-US" dirty="0" smtClean="0"/>
              <a:t>intermediate</a:t>
            </a:r>
            <a:r>
              <a:rPr lang="en-US" baseline="0" dirty="0" smtClean="0"/>
              <a:t> </a:t>
            </a:r>
            <a:r>
              <a:rPr lang="en-US" dirty="0" smtClean="0"/>
              <a:t>cells are not accessible due to missing configurations. </a:t>
            </a:r>
          </a:p>
          <a:p>
            <a:r>
              <a:rPr lang="en-US" baseline="0" dirty="0" smtClean="0"/>
              <a:t>This belongs to the first category of convergence split. </a:t>
            </a:r>
          </a:p>
          <a:p>
            <a:r>
              <a:rPr lang="en-US" baseline="0" dirty="0" smtClean="0"/>
              <a:t>Here we find two concrete instances.</a:t>
            </a:r>
          </a:p>
          <a:p>
            <a:endParaRPr lang="en-US" baseline="0" dirty="0" smtClean="0"/>
          </a:p>
          <a:p>
            <a:r>
              <a:rPr lang="en-US" baseline="0" dirty="0" smtClean="0"/>
              <a:t>The first instance is among 2G, 3G and 4G. The phone fails to switch to 4G when it is originally in 2G.</a:t>
            </a:r>
          </a:p>
          <a:p>
            <a:r>
              <a:rPr lang="en-US" baseline="0" dirty="0" smtClean="0"/>
              <a:t>The handoff is configured as follow. </a:t>
            </a:r>
          </a:p>
          <a:p>
            <a:r>
              <a:rPr lang="en-US" baseline="0" dirty="0" smtClean="0"/>
              <a:t>It switch from 2G to 3G when 3G cell is OK (larger than -108 </a:t>
            </a:r>
            <a:r>
              <a:rPr lang="en-US" baseline="0" dirty="0" err="1" smtClean="0"/>
              <a:t>dBm</a:t>
            </a:r>
            <a:r>
              <a:rPr lang="en-US" baseline="0" dirty="0" smtClean="0"/>
              <a:t>, because 3G is preferred ).</a:t>
            </a:r>
          </a:p>
          <a:p>
            <a:r>
              <a:rPr lang="en-US" baseline="0" dirty="0" smtClean="0"/>
              <a:t>Similarly, it will switch from 3G to 4G when 4G cell is OK because 4G and 3G are more advanced than 2G.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in no presence of 3G, there is no way to reach 4G from 2G; Handoff from 2G to 4G doesn’t happen. </a:t>
            </a:r>
          </a:p>
          <a:p>
            <a:r>
              <a:rPr lang="en-US" baseline="0" dirty="0" smtClean="0"/>
              <a:t>		%%%For example, the phone is originally in 2G and moves to a new area which is covered by 4G and 2G only. </a:t>
            </a:r>
          </a:p>
          <a:p>
            <a:endParaRPr lang="en-US" baseline="0" dirty="0" smtClean="0"/>
          </a:p>
          <a:p>
            <a:r>
              <a:rPr lang="en-US" baseline="0" dirty="0" smtClean="0"/>
              <a:t>The root cause is there is no configurations for the direct handoff from 2G to 4G.</a:t>
            </a:r>
          </a:p>
          <a:p>
            <a:endParaRPr lang="en-US" baseline="0" dirty="0" smtClean="0"/>
          </a:p>
          <a:p>
            <a:r>
              <a:rPr lang="en-US" baseline="0" dirty="0" smtClean="0"/>
              <a:t>In practice, it is possibly because 2G cells were deployed a long ago and are phasing out. The operator focus on deploying 4G and 3G cells but didn’t update the configurations on 2G (didn’t add a path from 2G to 4G). </a:t>
            </a:r>
          </a:p>
          <a:p>
            <a:endParaRPr lang="en-US" baseline="0" dirty="0" smtClean="0"/>
          </a:p>
          <a:p>
            <a:r>
              <a:rPr lang="en-US" baseline="0" dirty="0" smtClean="0"/>
              <a:t>---</a:t>
            </a:r>
          </a:p>
          <a:p>
            <a:r>
              <a:rPr lang="en-US" baseline="0" dirty="0" smtClean="0"/>
              <a:t>This is not the only possible instance. It can also happen when 3G is too weak. </a:t>
            </a:r>
          </a:p>
          <a:p>
            <a:r>
              <a:rPr lang="en-US" baseline="0" dirty="0" smtClean="0"/>
              <a:t>Some devices can supports specific 3G tech which is not supported by current operators. </a:t>
            </a:r>
          </a:p>
          <a:p>
            <a:r>
              <a:rPr lang="en-US" baseline="0" dirty="0" smtClean="0"/>
              <a:t>For example a phone used in China which supports only TD-SCDMA is roaming in USA.</a:t>
            </a:r>
          </a:p>
          <a:p>
            <a:endParaRPr lang="en-US" baseline="0" dirty="0" smtClean="0"/>
          </a:p>
          <a:p>
            <a:endParaRPr lang="en-US" baseline="0" dirty="0" smtClean="0"/>
          </a:p>
          <a:p>
            <a:endParaRPr lang="en-US" baseline="0" dirty="0" smtClean="0"/>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17</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identify</a:t>
            </a:r>
            <a:r>
              <a:rPr lang="en-US" baseline="0" dirty="0" smtClean="0"/>
              <a:t>  the first case, the desired cell is not reachable because </a:t>
            </a:r>
            <a:r>
              <a:rPr lang="en-US" dirty="0" err="1" smtClean="0"/>
              <a:t>intermedite</a:t>
            </a:r>
            <a:r>
              <a:rPr lang="en-US" dirty="0" smtClean="0"/>
              <a:t> cells </a:t>
            </a:r>
            <a:br>
              <a:rPr lang="en-US" dirty="0" smtClean="0"/>
            </a:br>
            <a:r>
              <a:rPr lang="en-US" dirty="0" smtClean="0"/>
              <a:t>are not accessible due to missing configurations. </a:t>
            </a:r>
          </a:p>
          <a:p>
            <a:endParaRPr lang="en-US" dirty="0" smtClean="0"/>
          </a:p>
          <a:p>
            <a:r>
              <a:rPr lang="en-US" baseline="0" dirty="0" smtClean="0"/>
              <a:t>This belongs to the first category of convergence split. </a:t>
            </a:r>
          </a:p>
          <a:p>
            <a:r>
              <a:rPr lang="en-US" baseline="0" dirty="0" smtClean="0"/>
              <a:t>Here we find two concrete instances.</a:t>
            </a:r>
          </a:p>
          <a:p>
            <a:endParaRPr lang="en-US" baseline="0" dirty="0" smtClean="0"/>
          </a:p>
          <a:p>
            <a:r>
              <a:rPr lang="en-US" baseline="0" dirty="0" smtClean="0"/>
              <a:t>The first instance is among 2G, 3G and 4G. The phone fails to switch to 4G when it is originally in 2G.</a:t>
            </a:r>
          </a:p>
          <a:p>
            <a:endParaRPr lang="en-US" baseline="0" dirty="0" smtClean="0"/>
          </a:p>
          <a:p>
            <a:r>
              <a:rPr lang="en-US" baseline="0" dirty="0" smtClean="0"/>
              <a:t>Here is the expected case.  The handoff is configured as follow. </a:t>
            </a:r>
          </a:p>
          <a:p>
            <a:r>
              <a:rPr lang="en-US" baseline="0" dirty="0" smtClean="0"/>
              <a:t>It switch from 2G to 3G when 3G cell is strong enough (larger than -108 </a:t>
            </a:r>
            <a:r>
              <a:rPr lang="en-US" baseline="0" dirty="0" err="1" smtClean="0"/>
              <a:t>dBm</a:t>
            </a:r>
            <a:r>
              <a:rPr lang="en-US" baseline="0" dirty="0" smtClean="0"/>
              <a:t>, because 3G is preferred ).</a:t>
            </a:r>
          </a:p>
          <a:p>
            <a:r>
              <a:rPr lang="en-US" baseline="0" dirty="0" smtClean="0"/>
              <a:t>Similarly, it will switch from 3G to 4G when 4G cell is strong enough.</a:t>
            </a:r>
          </a:p>
          <a:p>
            <a:endParaRPr lang="en-US" baseline="0" dirty="0" smtClean="0"/>
          </a:p>
          <a:p>
            <a:r>
              <a:rPr lang="en-US" baseline="0" dirty="0" smtClean="0"/>
              <a:t>However, in case of no 3G cells, handoff from 2G to 4G doesn’t happen. </a:t>
            </a:r>
          </a:p>
          <a:p>
            <a:r>
              <a:rPr lang="en-US" baseline="0" dirty="0" smtClean="0"/>
              <a:t>For example, the phone is originally in 2G and moves to a new area which is covered by 4G and 2G only. </a:t>
            </a:r>
          </a:p>
          <a:p>
            <a:r>
              <a:rPr lang="en-US" baseline="0" dirty="0" smtClean="0"/>
              <a:t>However, in no presence of 3G, there is no way to reach 4G from 2G. </a:t>
            </a:r>
          </a:p>
          <a:p>
            <a:endParaRPr lang="en-US" baseline="0" dirty="0" smtClean="0"/>
          </a:p>
          <a:p>
            <a:r>
              <a:rPr lang="en-US" baseline="0" dirty="0" smtClean="0"/>
              <a:t>The root cause is there is no configurations for the direct handoff from 2G to 4G.</a:t>
            </a:r>
          </a:p>
          <a:p>
            <a:endParaRPr lang="en-US" baseline="0" dirty="0" smtClean="0"/>
          </a:p>
          <a:p>
            <a:r>
              <a:rPr lang="en-US" baseline="0" dirty="0" smtClean="0"/>
              <a:t>In practice, it is possibly because 2G cells were deployed a long ago and are phasing out. The operator focus on deploying 4G and 3G cells but didn’t update the configurations on 2G (didn’t add a path from 2G to 4G). </a:t>
            </a:r>
          </a:p>
          <a:p>
            <a:endParaRPr lang="en-US" baseline="0" dirty="0" smtClean="0"/>
          </a:p>
          <a:p>
            <a:r>
              <a:rPr lang="en-US" baseline="0" dirty="0" smtClean="0"/>
              <a:t>---</a:t>
            </a:r>
          </a:p>
          <a:p>
            <a:r>
              <a:rPr lang="en-US" baseline="0" dirty="0" smtClean="0"/>
              <a:t>This is not the only possible instance. It can also happen when 3G is too weak. </a:t>
            </a:r>
          </a:p>
          <a:p>
            <a:r>
              <a:rPr lang="en-US" baseline="0" dirty="0" smtClean="0"/>
              <a:t>Some devices can supports specific 3G tech which is not supported by current operators. </a:t>
            </a:r>
          </a:p>
          <a:p>
            <a:r>
              <a:rPr lang="en-US" baseline="0" dirty="0" smtClean="0"/>
              <a:t>For example a phone used in China which supports only TD-SCDMA is roaming in </a:t>
            </a:r>
            <a:r>
              <a:rPr lang="en-US" baseline="0" smtClean="0"/>
              <a:t>USA.</a:t>
            </a:r>
          </a:p>
          <a:p>
            <a:endParaRPr lang="en-US" baseline="0" dirty="0" smtClean="0"/>
          </a:p>
          <a:p>
            <a:endParaRPr lang="en-US" baseline="0" dirty="0" smtClean="0"/>
          </a:p>
          <a:p>
            <a:endParaRPr lang="en-US" baseline="0" dirty="0" smtClean="0"/>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18</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hurts user experience since 2G is slower than 4G. </a:t>
            </a:r>
          </a:p>
          <a:p>
            <a:endParaRPr lang="en-US" dirty="0" smtClean="0"/>
          </a:p>
          <a:p>
            <a:r>
              <a:rPr lang="en-US" dirty="0" smtClean="0"/>
              <a:t>We run the webpage browsing test at such a location.</a:t>
            </a:r>
            <a:r>
              <a:rPr lang="en-US" baseline="0" dirty="0" smtClean="0"/>
              <a:t> </a:t>
            </a:r>
            <a:endParaRPr lang="en-US" dirty="0" smtClean="0"/>
          </a:p>
          <a:p>
            <a:r>
              <a:rPr lang="en-US" dirty="0" smtClean="0"/>
              <a:t>we use Firefox to fetch the webpage (</a:t>
            </a:r>
            <a:r>
              <a:rPr lang="en-US" dirty="0" err="1" smtClean="0"/>
              <a:t>www.cnn.com</a:t>
            </a:r>
            <a:r>
              <a:rPr lang="en-US" dirty="0" smtClean="0"/>
              <a:t>) every 1min. </a:t>
            </a:r>
          </a:p>
          <a:p>
            <a:endParaRPr lang="en-US" dirty="0" smtClean="0"/>
          </a:p>
          <a:p>
            <a:r>
              <a:rPr lang="en-US" dirty="0" smtClean="0"/>
              <a:t>We</a:t>
            </a:r>
            <a:r>
              <a:rPr lang="en-US" baseline="0" dirty="0" smtClean="0"/>
              <a:t> first show the log of serving cells in 1-hour test. </a:t>
            </a:r>
            <a:r>
              <a:rPr lang="en-US" dirty="0" smtClean="0"/>
              <a:t>In OP-I, once the first call is made, the phone gets stuck in 2G afterwards. </a:t>
            </a:r>
          </a:p>
          <a:p>
            <a:r>
              <a:rPr lang="en-US" dirty="0" smtClean="0"/>
              <a:t>In OP-II, the phone can switch back to 4G after the voice call.</a:t>
            </a:r>
            <a:r>
              <a:rPr lang="en-US" baseline="0" dirty="0" smtClean="0"/>
              <a:t> </a:t>
            </a:r>
            <a:r>
              <a:rPr lang="en-US" dirty="0" smtClean="0"/>
              <a:t>The minimal switch time is 30s, and the maximum switch time is 253s. </a:t>
            </a:r>
          </a:p>
          <a:p>
            <a:r>
              <a:rPr lang="en-US" dirty="0" smtClean="0"/>
              <a:t>Now let us see</a:t>
            </a:r>
            <a:r>
              <a:rPr lang="en-US" baseline="0" dirty="0" smtClean="0"/>
              <a:t> </a:t>
            </a:r>
            <a:r>
              <a:rPr lang="en-US" dirty="0" smtClean="0"/>
              <a:t>the page loading time in both</a:t>
            </a:r>
            <a:r>
              <a:rPr lang="en-US" baseline="0" dirty="0" smtClean="0"/>
              <a:t> </a:t>
            </a:r>
            <a:r>
              <a:rPr lang="en-US" dirty="0" smtClean="0"/>
              <a:t>carriers. </a:t>
            </a:r>
          </a:p>
          <a:p>
            <a:r>
              <a:rPr lang="en-US" dirty="0" smtClean="0"/>
              <a:t>In OP-I, except before the first call is made, the user device's page loading suffers from 2G's low data rate. The average loading time is 15.4s.</a:t>
            </a:r>
          </a:p>
          <a:p>
            <a:endParaRPr lang="en-US" dirty="0" smtClean="0"/>
          </a:p>
          <a:p>
            <a:r>
              <a:rPr lang="en-US" dirty="0" smtClean="0"/>
              <a:t>In OP-II, the average loading time is  3.7s. Depending on whether in active state or not, the phone in OP-II may still suffer from low-rate 2G temporarily. </a:t>
            </a:r>
          </a:p>
          <a:p>
            <a:r>
              <a:rPr lang="en-US" dirty="0" smtClean="0"/>
              <a:t>2G slows down by 35.8x on average (\</a:t>
            </a:r>
            <a:r>
              <a:rPr lang="en-US" dirty="0" err="1" smtClean="0"/>
              <a:t>ie</a:t>
            </a:r>
            <a:r>
              <a:rPr lang="en-US" dirty="0" smtClean="0"/>
              <a:t>, 15.4s for 2G, and 0.4s for 4G).}</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19</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identify another similar instance but leads to different consequence.</a:t>
            </a:r>
          </a:p>
          <a:p>
            <a:r>
              <a:rPr lang="en-US" baseline="0" dirty="0" smtClean="0"/>
              <a:t>It happens among </a:t>
            </a:r>
            <a:r>
              <a:rPr lang="en-US" baseline="0" dirty="0" err="1" smtClean="0"/>
              <a:t>femotocell</a:t>
            </a:r>
            <a:r>
              <a:rPr lang="en-US" baseline="0" dirty="0" smtClean="0"/>
              <a:t>, 3G and 4G cells. </a:t>
            </a:r>
          </a:p>
          <a:p>
            <a:endParaRPr lang="en-US" baseline="0" dirty="0" smtClean="0"/>
          </a:p>
          <a:p>
            <a:r>
              <a:rPr lang="en-US" dirty="0" smtClean="0"/>
              <a:t>===</a:t>
            </a:r>
          </a:p>
          <a:p>
            <a:r>
              <a:rPr lang="en-US" dirty="0" smtClean="0"/>
              <a:t>The</a:t>
            </a:r>
            <a:r>
              <a:rPr lang="en-US" baseline="0" dirty="0" smtClean="0"/>
              <a:t> phone </a:t>
            </a:r>
            <a:r>
              <a:rPr lang="en-US" dirty="0" smtClean="0"/>
              <a:t>becomes out of service once moving outside the 3G </a:t>
            </a:r>
            <a:r>
              <a:rPr lang="en-US" dirty="0" err="1" smtClean="0"/>
              <a:t>femtocell</a:t>
            </a:r>
            <a:r>
              <a:rPr lang="en-US" dirty="0" smtClean="0"/>
              <a:t> coverage, despite the existence of a 4G cell. </a:t>
            </a:r>
          </a:p>
          <a:p>
            <a:endParaRPr lang="en-US" dirty="0" smtClean="0"/>
          </a:p>
          <a:p>
            <a:r>
              <a:rPr lang="en-US" dirty="0" smtClean="0"/>
              <a:t>The root cause is that,</a:t>
            </a:r>
            <a:r>
              <a:rPr lang="en-US" baseline="0" dirty="0" smtClean="0"/>
              <a:t> </a:t>
            </a:r>
            <a:r>
              <a:rPr lang="en-US" dirty="0" smtClean="0"/>
              <a:t>the 3G </a:t>
            </a:r>
            <a:r>
              <a:rPr lang="en-US" dirty="0" err="1" smtClean="0"/>
              <a:t>femtocell</a:t>
            </a:r>
            <a:r>
              <a:rPr lang="en-US" dirty="0" smtClean="0"/>
              <a:t> has no configuration rule to the 4G cell, but only has the rule to a 3G public cell. </a:t>
            </a:r>
          </a:p>
          <a:p>
            <a:endParaRPr lang="en-US" dirty="0" smtClean="0"/>
          </a:p>
          <a:p>
            <a:r>
              <a:rPr lang="en-US" dirty="0" smtClean="0"/>
              <a:t>When a 3G cell is not accessible (here, 3G is extremely weak), the migration to 4G (via the intermediate 3G cell) is infeasible. </a:t>
            </a:r>
          </a:p>
          <a:p>
            <a:endParaRPr lang="en-US" dirty="0" smtClean="0"/>
          </a:p>
          <a:p>
            <a:r>
              <a:rPr lang="en-US" dirty="0" smtClean="0"/>
              <a:t>The device is thus stuck at out-of-service in this case</a:t>
            </a:r>
            <a:r>
              <a:rPr lang="en-US" baseline="0" dirty="0" smtClean="0"/>
              <a:t>. It is even worse since no 2G can be used. </a:t>
            </a:r>
            <a:endParaRPr lang="en-US" dirty="0" smtClean="0"/>
          </a:p>
          <a:p>
            <a:endParaRPr lang="en-US" dirty="0" smtClean="0"/>
          </a:p>
          <a:p>
            <a:endParaRPr lang="en-US" dirty="0" smtClean="0"/>
          </a:p>
          <a:p>
            <a:r>
              <a:rPr lang="en-US" dirty="0" smtClean="0"/>
              <a:t>{This </a:t>
            </a:r>
            <a:r>
              <a:rPr lang="en-US" dirty="0" err="1" smtClean="0"/>
              <a:t>femtocell</a:t>
            </a:r>
            <a:r>
              <a:rPr lang="en-US" dirty="0" smtClean="0"/>
              <a:t> deployment indeed follows the common guideline, which suggests the </a:t>
            </a:r>
            <a:r>
              <a:rPr lang="en-US" dirty="0" err="1" smtClean="0"/>
              <a:t>femtocell</a:t>
            </a:r>
            <a:r>
              <a:rPr lang="en-US" dirty="0" smtClean="0"/>
              <a:t> to be deployed with weak </a:t>
            </a:r>
            <a:r>
              <a:rPr lang="en-US" dirty="0" err="1" smtClean="0"/>
              <a:t>macrocell</a:t>
            </a:r>
            <a:r>
              <a:rPr lang="en-US" dirty="0" smtClean="0"/>
              <a:t> coverage~\cite{</a:t>
            </a:r>
            <a:r>
              <a:rPr lang="en-US" dirty="0" err="1" smtClean="0"/>
              <a:t>femtocell</a:t>
            </a:r>
            <a:r>
              <a:rPr lang="en-US" dirty="0" smtClean="0"/>
              <a:t>-weak}.</a:t>
            </a:r>
          </a:p>
          <a:p>
            <a:r>
              <a:rPr lang="en-US" dirty="0" smtClean="0"/>
              <a:t>Unfortunately, here such guideline would still trigger this problematic instance.}</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20</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keywords: anytime, anywhere access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Today, we are living in a mobile era.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Using our smartphones, we can stay always online no matter where we are.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 like sitting, walking, driving and taking train. </a:t>
            </a:r>
            <a:endParaRPr lang="en-US" altLang="zh-CN"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This brings all of us connected over the Internet.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smtClean="0">
                <a:solidFill>
                  <a:schemeClr val="tx1"/>
                </a:solidFill>
                <a:latin typeface="+mn-lt"/>
                <a:ea typeface="+mn-ea"/>
                <a:cs typeface="+mn-cs"/>
              </a:rPr>
              <a:t>Always connected  (seamless connection)</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p>
          <a:p>
            <a:r>
              <a:rPr lang="en-US" altLang="zh-CN" dirty="0" smtClean="0"/>
              <a:t>Ubiquitous</a:t>
            </a:r>
            <a:r>
              <a:rPr lang="zh-CN" altLang="en-US" dirty="0" smtClean="0"/>
              <a:t> </a:t>
            </a:r>
            <a:r>
              <a:rPr lang="en-US" altLang="zh-CN" dirty="0" smtClean="0"/>
              <a:t>network</a:t>
            </a:r>
            <a:r>
              <a:rPr lang="zh-CN" altLang="en-US" dirty="0" smtClean="0"/>
              <a:t> </a:t>
            </a:r>
            <a:r>
              <a:rPr lang="en-US" altLang="zh-CN" dirty="0" smtClean="0"/>
              <a:t>service</a:t>
            </a:r>
            <a:r>
              <a:rPr lang="zh-CN" altLang="en-US" dirty="0" smtClean="0"/>
              <a:t> </a:t>
            </a:r>
            <a:r>
              <a:rPr lang="en-US" altLang="zh-CN" dirty="0" smtClean="0"/>
              <a:t>to</a:t>
            </a:r>
            <a:r>
              <a:rPr lang="zh-CN" altLang="en-US" dirty="0" smtClean="0"/>
              <a:t> </a:t>
            </a:r>
            <a:r>
              <a:rPr lang="en-US" altLang="zh-CN" dirty="0" smtClean="0"/>
              <a:t>mobile</a:t>
            </a:r>
            <a:r>
              <a:rPr lang="zh-CN" altLang="en-US" dirty="0" smtClean="0"/>
              <a:t> </a:t>
            </a:r>
            <a:r>
              <a:rPr lang="en-US" altLang="zh-CN" dirty="0" smtClean="0"/>
              <a:t>users</a:t>
            </a:r>
            <a:r>
              <a:rPr lang="zh-CN" altLang="en-US" dirty="0" smtClean="0"/>
              <a:t> </a:t>
            </a:r>
            <a:r>
              <a:rPr lang="en-US" altLang="zh-CN" b="1" dirty="0" smtClean="0"/>
              <a:t>anytime, anywhere</a:t>
            </a:r>
            <a:endParaRPr lang="en-US" altLang="zh-CN" dirty="0" smtClean="0"/>
          </a:p>
          <a:p>
            <a:r>
              <a:rPr lang="en-US" altLang="zh-CN" dirty="0" smtClean="0"/>
              <a:t>Vital</a:t>
            </a:r>
            <a:r>
              <a:rPr lang="zh-CN" altLang="en-US" dirty="0" smtClean="0"/>
              <a:t> </a:t>
            </a:r>
            <a:r>
              <a:rPr lang="en-US" altLang="zh-CN" dirty="0" smtClean="0"/>
              <a:t>for</a:t>
            </a:r>
            <a:r>
              <a:rPr lang="zh-CN" altLang="en-US" dirty="0" smtClean="0"/>
              <a:t> </a:t>
            </a:r>
            <a:r>
              <a:rPr lang="en-US" altLang="zh-CN" dirty="0" smtClean="0"/>
              <a:t>data</a:t>
            </a:r>
            <a:r>
              <a:rPr lang="zh-CN" altLang="en-US" dirty="0" smtClean="0"/>
              <a:t> </a:t>
            </a:r>
            <a:r>
              <a:rPr lang="en-US" altLang="zh-CN" dirty="0" smtClean="0"/>
              <a:t>performance</a:t>
            </a:r>
            <a:r>
              <a:rPr lang="zh-CN" altLang="en-US" dirty="0" smtClean="0"/>
              <a:t> </a:t>
            </a:r>
            <a:r>
              <a:rPr lang="en-US" altLang="zh-CN" dirty="0" smtClean="0"/>
              <a:t>and</a:t>
            </a:r>
            <a:r>
              <a:rPr lang="zh-CN" altLang="en-US" dirty="0" smtClean="0"/>
              <a:t> </a:t>
            </a:r>
            <a:r>
              <a:rPr lang="en-US" altLang="zh-CN" dirty="0" smtClean="0"/>
              <a:t>seamless</a:t>
            </a:r>
            <a:r>
              <a:rPr lang="zh-CN" altLang="en-US" dirty="0" smtClean="0"/>
              <a:t> </a:t>
            </a:r>
            <a:r>
              <a:rPr lang="en-US" altLang="zh-CN" dirty="0" smtClean="0"/>
              <a:t>connectivity</a:t>
            </a:r>
            <a:endParaRPr lang="zh-CN" altLang="en-US"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C3F0D24-CF08-7749-BA54-94547E6D1E8D}" type="slidenum">
              <a:rPr lang="en-US" smtClean="0"/>
              <a:t>2</a:t>
            </a:fld>
            <a:endParaRPr lang="en-US"/>
          </a:p>
        </p:txBody>
      </p:sp>
    </p:spTree>
    <p:extLst>
      <p:ext uri="{BB962C8B-B14F-4D97-AF65-F5344CB8AC3E}">
        <p14:creationId xmlns:p14="http://schemas.microsoft.com/office/powerpoint/2010/main" val="1299862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observe this problem when a phone is about to leave the </a:t>
            </a:r>
            <a:r>
              <a:rPr lang="en-US" dirty="0" err="1" smtClean="0"/>
              <a:t>femtocell</a:t>
            </a:r>
            <a:r>
              <a:rPr lang="en-US" dirty="0" smtClean="0"/>
              <a:t> and moves to an area with 4G. </a:t>
            </a:r>
          </a:p>
          <a:p>
            <a:r>
              <a:rPr lang="en-US" dirty="0" smtClean="0"/>
              <a:t>We find that all four </a:t>
            </a:r>
            <a:r>
              <a:rPr lang="en-US" dirty="0" err="1" smtClean="0"/>
              <a:t>femtocells</a:t>
            </a:r>
            <a:r>
              <a:rPr lang="en-US" dirty="0" smtClean="0"/>
              <a:t> have no direct handoff rule to 4G. This problem thus happens once the </a:t>
            </a:r>
            <a:r>
              <a:rPr lang="en-US" dirty="0" err="1" smtClean="0"/>
              <a:t>femtocell</a:t>
            </a:r>
            <a:r>
              <a:rPr lang="en-US" dirty="0" smtClean="0"/>
              <a:t> is deployed in areas with no or weak 3G.</a:t>
            </a:r>
          </a:p>
          <a:p>
            <a:r>
              <a:rPr lang="en-US" dirty="0" smtClean="0"/>
              <a:t>We observe that 5 of 63 areas have 2G and 4G without 3G.</a:t>
            </a:r>
          </a:p>
          <a:p>
            <a:endParaRPr lang="en-US" dirty="0" smtClean="0"/>
          </a:p>
          <a:p>
            <a:r>
              <a:rPr lang="en-US" dirty="0" smtClean="0"/>
              <a:t>We quantify the impact through a comparison experiment with/without 3G. </a:t>
            </a:r>
          </a:p>
          <a:p>
            <a:r>
              <a:rPr lang="en-US" dirty="0" smtClean="0"/>
              <a:t>We deploy a </a:t>
            </a:r>
            <a:r>
              <a:rPr lang="en-US" dirty="0" err="1" smtClean="0"/>
              <a:t>femtocell</a:t>
            </a:r>
            <a:r>
              <a:rPr lang="en-US" dirty="0" smtClean="0"/>
              <a:t> at two indoor places: one without 3G coverage, while the other with 3G signal strength in (-80dBm, -90dBm). We place the phone at the coverage boundary of the </a:t>
            </a:r>
            <a:r>
              <a:rPr lang="en-US" dirty="0" err="1" smtClean="0"/>
              <a:t>Femtocell</a:t>
            </a:r>
            <a:r>
              <a:rPr lang="en-US" dirty="0" smtClean="0"/>
              <a:t>, and record the switching time from the </a:t>
            </a:r>
            <a:r>
              <a:rPr lang="en-US" dirty="0" err="1" smtClean="0"/>
              <a:t>femtocell</a:t>
            </a:r>
            <a:r>
              <a:rPr lang="en-US" dirty="0" smtClean="0"/>
              <a:t> to 4G. </a:t>
            </a:r>
          </a:p>
          <a:p>
            <a:endParaRPr lang="en-US" dirty="0" smtClean="0"/>
          </a:p>
          <a:p>
            <a:r>
              <a:rPr lang="en-US" dirty="0" smtClean="0"/>
              <a:t>[Click]</a:t>
            </a:r>
            <a:r>
              <a:rPr lang="en-US" baseline="0" dirty="0" smtClean="0"/>
              <a:t> </a:t>
            </a:r>
          </a:p>
          <a:p>
            <a:r>
              <a:rPr lang="en-US" dirty="0" smtClean="0"/>
              <a:t>With 3G, the device works well; without public 3G, the phone may be out of service up to 125.8s (25 seconds on average). This is because the device has to scan all frequency bands to find 4G after the device loses its </a:t>
            </a:r>
            <a:r>
              <a:rPr lang="en-US" dirty="0" err="1" smtClean="0"/>
              <a:t>femtocell</a:t>
            </a:r>
            <a:r>
              <a:rPr lang="en-US" dirty="0" smtClean="0"/>
              <a:t> access. The handoff fails. </a:t>
            </a:r>
          </a:p>
        </p:txBody>
      </p:sp>
      <p:sp>
        <p:nvSpPr>
          <p:cNvPr id="4" name="Slide Number Placeholder 3"/>
          <p:cNvSpPr>
            <a:spLocks noGrp="1"/>
          </p:cNvSpPr>
          <p:nvPr>
            <p:ph type="sldNum" sz="quarter" idx="10"/>
          </p:nvPr>
        </p:nvSpPr>
        <p:spPr/>
        <p:txBody>
          <a:bodyPr/>
          <a:lstStyle/>
          <a:p>
            <a:fld id="{0C3F0D24-CF08-7749-BA54-94547E6D1E8D}" type="slidenum">
              <a:rPr lang="en-US" smtClean="0"/>
              <a:t>21</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quantify the impact through a comparison experiment with/without 3G. </a:t>
            </a:r>
          </a:p>
          <a:p>
            <a:r>
              <a:rPr lang="en-US" dirty="0" smtClean="0"/>
              <a:t>We deploy a </a:t>
            </a:r>
            <a:r>
              <a:rPr lang="en-US" dirty="0" err="1" smtClean="0"/>
              <a:t>femtocell</a:t>
            </a:r>
            <a:r>
              <a:rPr lang="en-US" dirty="0" smtClean="0"/>
              <a:t> at two indoor places: one without 3G coverage, while the other with 3G signal strength in (-80dBm, -90dBm). We place the phone at the coverage boundary of the </a:t>
            </a:r>
            <a:r>
              <a:rPr lang="en-US" dirty="0" err="1" smtClean="0"/>
              <a:t>Femtocell</a:t>
            </a:r>
            <a:r>
              <a:rPr lang="en-US" dirty="0" smtClean="0"/>
              <a:t>, and record the switching time from the </a:t>
            </a:r>
            <a:r>
              <a:rPr lang="en-US" dirty="0" err="1" smtClean="0"/>
              <a:t>femtocell</a:t>
            </a:r>
            <a:r>
              <a:rPr lang="en-US" dirty="0" smtClean="0"/>
              <a:t> to 4G. </a:t>
            </a:r>
          </a:p>
          <a:p>
            <a:endParaRPr lang="en-US" dirty="0" smtClean="0"/>
          </a:p>
          <a:p>
            <a:r>
              <a:rPr lang="en-US" dirty="0" smtClean="0"/>
              <a:t>[Click]</a:t>
            </a:r>
            <a:r>
              <a:rPr lang="en-US" baseline="0" dirty="0" smtClean="0"/>
              <a:t> </a:t>
            </a:r>
          </a:p>
          <a:p>
            <a:r>
              <a:rPr lang="en-US" baseline="0" dirty="0" smtClean="0"/>
              <a:t>The left figure shows that</a:t>
            </a:r>
          </a:p>
          <a:p>
            <a:r>
              <a:rPr lang="en-US" dirty="0" smtClean="0"/>
              <a:t>With 3G, the device works well; without public 3G, the phone may be out of service up to 125.8s (25 seconds on average). </a:t>
            </a:r>
          </a:p>
          <a:p>
            <a:r>
              <a:rPr lang="en-US" dirty="0" smtClean="0"/>
              <a:t>This is because the device has to scan all frequency bands to find 4G after the device loses its </a:t>
            </a:r>
            <a:r>
              <a:rPr lang="en-US" dirty="0" err="1" smtClean="0"/>
              <a:t>femtocell</a:t>
            </a:r>
            <a:r>
              <a:rPr lang="en-US" dirty="0" smtClean="0"/>
              <a:t> access. The handoff fails. </a:t>
            </a:r>
          </a:p>
          <a:p>
            <a:endParaRPr lang="en-US" dirty="0" smtClean="0"/>
          </a:p>
          <a:p>
            <a:r>
              <a:rPr lang="en-US" dirty="0" smtClean="0"/>
              <a:t>The right</a:t>
            </a:r>
            <a:r>
              <a:rPr lang="en-US" baseline="0" dirty="0" smtClean="0"/>
              <a:t> figure shows its CDF. </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C3F0D24-CF08-7749-BA54-94547E6D1E8D}" type="slidenum">
              <a:rPr lang="en-US" smtClean="0"/>
              <a:t>22</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identify two instances in the second category. </a:t>
            </a:r>
          </a:p>
          <a:p>
            <a:r>
              <a:rPr lang="en-US" dirty="0" smtClean="0"/>
              <a:t>Ideally,</a:t>
            </a:r>
            <a:r>
              <a:rPr lang="en-US" baseline="0" dirty="0" smtClean="0"/>
              <a:t> the desired cell is reachable but in practice not. </a:t>
            </a:r>
          </a:p>
          <a:p>
            <a:endParaRPr lang="en-US" baseline="0" dirty="0" smtClean="0"/>
          </a:p>
          <a:p>
            <a:r>
              <a:rPr lang="en-US" baseline="0" dirty="0" smtClean="0"/>
              <a:t>The first instance is that </a:t>
            </a:r>
            <a:r>
              <a:rPr lang="en-US" dirty="0" smtClean="0"/>
              <a:t>the convergence process to the target cell may also halt when it is disrupted by another candidate cell. </a:t>
            </a:r>
          </a:p>
          <a:p>
            <a:r>
              <a:rPr lang="en-US" dirty="0" smtClean="0"/>
              <a:t>It implies that the problem lies in the order in making the decision. </a:t>
            </a:r>
          </a:p>
          <a:p>
            <a:r>
              <a:rPr lang="en-US" dirty="0" smtClean="0"/>
              <a:t>Here is the</a:t>
            </a:r>
            <a:r>
              <a:rPr lang="en-US" baseline="0" dirty="0" smtClean="0"/>
              <a:t> real-world example. </a:t>
            </a:r>
            <a:endParaRPr lang="en-US" dirty="0" smtClean="0"/>
          </a:p>
          <a:p>
            <a:r>
              <a:rPr lang="en-US" dirty="0" smtClean="0"/>
              <a:t>The user device is at the active state and about to leave its 4G serving cell (here, 4G). The new location has both 2G and 3G cells, but these cells cannot reach each other. </a:t>
            </a:r>
          </a:p>
          <a:p>
            <a:r>
              <a:rPr lang="en-US" dirty="0" smtClean="0"/>
              <a:t>It</a:t>
            </a:r>
            <a:r>
              <a:rPr lang="en-US" baseline="0" dirty="0" smtClean="0"/>
              <a:t> is expected to choose 3G but in fact, 2G. </a:t>
            </a:r>
          </a:p>
          <a:p>
            <a:endParaRPr lang="en-US" baseline="0" dirty="0" smtClean="0"/>
          </a:p>
          <a:p>
            <a:endParaRPr lang="en-US" dirty="0" smtClean="0"/>
          </a:p>
          <a:p>
            <a:endParaRPr lang="en-US" dirty="0" smtClean="0"/>
          </a:p>
          <a:p>
            <a:r>
              <a:rPr lang="en-US" dirty="0" smtClean="0"/>
              <a:t>To initiate the handoff decision, the serving cell asks the device to measure and report signal strengths from both 2G and 3G cells.</a:t>
            </a:r>
          </a:p>
          <a:p>
            <a:r>
              <a:rPr lang="en-US" dirty="0" smtClean="0"/>
              <a:t>For each candidate cell, the 4G serving cell configures the device with (1) the report criteria; (2) the measurement duration \</a:t>
            </a:r>
            <a:r>
              <a:rPr lang="en-US" dirty="0" err="1" smtClean="0"/>
              <a:t>texttt</a:t>
            </a:r>
            <a:r>
              <a:rPr lang="en-US" dirty="0" smtClean="0"/>
              <a:t>{TTT} (</a:t>
            </a:r>
            <a:r>
              <a:rPr lang="en-US" dirty="0" err="1" smtClean="0"/>
              <a:t>TimeToTrigger</a:t>
            </a:r>
            <a:r>
              <a:rPr lang="en-US" dirty="0" smtClean="0"/>
              <a:t>) to ensure stable measurements. The problem arises when both 2G and 3G signal strengths are good. If the serving cell uses the first-come-first-serve (FCFS) strategy and the device reports 2G first, the serving cell may immediately hand over the device to 2G, without waiting the device to finish its 3G measurement. Given the good radio quality from the 2G cell, handoff to 2G is activated. A premature convergence to 2G occurs, thus ruling out the desired handoff to the 3G cell.</a:t>
            </a:r>
          </a:p>
          <a:p>
            <a:endParaRPr lang="en-US" dirty="0" smtClean="0"/>
          </a:p>
          <a:p>
            <a:endParaRPr lang="en-US" dirty="0" smtClean="0"/>
          </a:p>
          <a:p>
            <a:endParaRPr lang="en-US" dirty="0" smtClean="0"/>
          </a:p>
          <a:p>
            <a:r>
              <a:rPr lang="en-US" dirty="0" smtClean="0"/>
              <a:t>==</a:t>
            </a:r>
          </a:p>
          <a:p>
            <a:r>
              <a:rPr lang="en-US" dirty="0" smtClean="0"/>
              <a:t>The undesired cell is chosen first and thus blocks the chance to selecting the desired one. </a:t>
            </a:r>
          </a:p>
          <a:p>
            <a:r>
              <a:rPr lang="en-US" dirty="0" smtClean="0"/>
              <a:t>Basically, it is identified through a reachability analysis over the directed graph. </a:t>
            </a:r>
          </a:p>
          <a:p>
            <a:r>
              <a:rPr lang="en-US" dirty="0" smtClean="0"/>
              <a:t>Given the initial cell, decision logic $\</a:t>
            </a:r>
            <a:r>
              <a:rPr lang="en-US" dirty="0" err="1" smtClean="0"/>
              <a:t>Omega_s</a:t>
            </a:r>
            <a:r>
              <a:rPr lang="en-US" dirty="0" smtClean="0"/>
              <a:t>$, parameter configurations $G_s$ and runtime measurements $O_s$, we replay the handoff procedure and obtain the time order of each result. It might be problematic once the undesirable one happens first.}</a:t>
            </a:r>
          </a:p>
          <a:p>
            <a:endParaRPr lang="en-US" dirty="0" smtClean="0"/>
          </a:p>
          <a:p>
            <a:r>
              <a:rPr lang="en-US" dirty="0" smtClean="0"/>
              <a:t>Figure~\ref{fig:reachability:single-hop:ho-2g-race}  shows such a real-world scenario. </a:t>
            </a:r>
          </a:p>
          <a:p>
            <a:endParaRPr lang="en-US" dirty="0" smtClean="0"/>
          </a:p>
          <a:p>
            <a:r>
              <a:rPr lang="en-US" dirty="0" smtClean="0"/>
              <a:t>The root cause lies in improper </a:t>
            </a:r>
            <a:r>
              <a:rPr lang="en-US" dirty="0" err="1" smtClean="0"/>
              <a:t>coordinations</a:t>
            </a:r>
            <a:r>
              <a:rPr lang="en-US" dirty="0" smtClean="0"/>
              <a:t> between the network and the device. </a:t>
            </a:r>
          </a:p>
          <a:p>
            <a:r>
              <a:rPr lang="en-US" dirty="0" smtClean="0"/>
              <a:t>The network acts as the master to control the device (the slave) to conduct measurements for the handoff. </a:t>
            </a:r>
          </a:p>
          <a:p>
            <a:r>
              <a:rPr lang="en-US" dirty="0" smtClean="0"/>
              <a:t>However, its FCFS response to the device reports does not work well with the device which has freedom to conduct its measurements of candidate cells in any order. In this case, both the user and the network have their valid reasons. The serving cell wants to expedite the handoff decision to minimize the handover latency, whereas the device decides its own order for measurements since it does not know the decision logic at the serving cell. However, it turns out that both get penalized.</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23</a:t>
            </a:fld>
            <a:endParaRPr lang="en-US"/>
          </a:p>
        </p:txBody>
      </p:sp>
    </p:spTree>
    <p:extLst>
      <p:ext uri="{BB962C8B-B14F-4D97-AF65-F5344CB8AC3E}">
        <p14:creationId xmlns:p14="http://schemas.microsoft.com/office/powerpoint/2010/main" val="524384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observe that the handoff selects 2G rather than 3G in both carriers, even though both 2G and 3G show satisfactory signal strength based on serving cell's measurement criteria.</a:t>
            </a:r>
          </a:p>
          <a:p>
            <a:r>
              <a:rPr lang="en-US" dirty="0" smtClean="0"/>
              <a:t>Our outdoor tests show that, there are 60 out of 63 locations (95.2\%) in OP-I and 100\% locations in OP-II satisfy this condition.</a:t>
            </a:r>
          </a:p>
          <a:p>
            <a:endParaRPr lang="en-US" dirty="0" smtClean="0"/>
          </a:p>
          <a:p>
            <a:endParaRPr lang="en-US" dirty="0" smtClean="0"/>
          </a:p>
          <a:p>
            <a:r>
              <a:rPr lang="en-US" dirty="0" smtClean="0"/>
              <a:t>In OP-I, its active-state handoff decision is always responsive to the first message. </a:t>
            </a:r>
          </a:p>
          <a:p>
            <a:r>
              <a:rPr lang="en-US" dirty="0" smtClean="0"/>
              <a:t>However, when both 2G and 3G cells satisfy the measurement report criteria, all the tested phones choose to report 2G first.</a:t>
            </a:r>
          </a:p>
          <a:p>
            <a:r>
              <a:rPr lang="en-US" dirty="0" smtClean="0"/>
              <a:t>So the phone hands over to 2G with 100\% probability even when 3G is available. </a:t>
            </a:r>
          </a:p>
          <a:p>
            <a:r>
              <a:rPr lang="en-US" dirty="0" smtClean="0"/>
              <a:t>In OP-II, the handoff decision may not be always responsive to the first measurement report. </a:t>
            </a:r>
          </a:p>
          <a:p>
            <a:r>
              <a:rPr lang="en-US" dirty="0" smtClean="0"/>
              <a:t>In our indoor test, the probability of handoff to 2G is 5.7\%, whereas the probability to 3G is 94.3\%.</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%%%%Even if the phone always reports 2G first, the serving cell may decide to move until 3G report arrives.</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24</a:t>
            </a:fld>
            <a:endParaRPr lang="en-US"/>
          </a:p>
        </p:txBody>
      </p:sp>
    </p:spTree>
    <p:extLst>
      <p:ext uri="{BB962C8B-B14F-4D97-AF65-F5344CB8AC3E}">
        <p14:creationId xmlns:p14="http://schemas.microsoft.com/office/powerpoint/2010/main" val="524384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compare </a:t>
            </a:r>
            <a:r>
              <a:rPr lang="en-US" dirty="0" smtClean="0"/>
              <a:t>the handoff latency in OP-I and OP-II at the same condition with 2G+3G and 3G only (by manually disabling 2G on the device). </a:t>
            </a:r>
          </a:p>
          <a:p>
            <a:endParaRPr lang="en-US" dirty="0" smtClean="0"/>
          </a:p>
          <a:p>
            <a:r>
              <a:rPr lang="en-US" dirty="0" smtClean="0"/>
              <a:t>We note that OP-I</a:t>
            </a:r>
            <a:r>
              <a:rPr lang="en-US" baseline="0" dirty="0" smtClean="0"/>
              <a:t> does handoff quickly but the cost is to use 2G, slower than 3G. </a:t>
            </a:r>
          </a:p>
          <a:p>
            <a:endParaRPr lang="en-US" dirty="0" smtClean="0"/>
          </a:p>
          <a:p>
            <a:r>
              <a:rPr lang="en-US" dirty="0" smtClean="0"/>
              <a:t>OP-II chooses 3G but does pay the cost of large handoff latency to alleviate 2G/3G blockage. </a:t>
            </a:r>
          </a:p>
          <a:p>
            <a:r>
              <a:rPr lang="en-US" dirty="0" smtClean="0"/>
              <a:t>The handoff in OP-II is delayed for about 1-12 seconds due to waiting for the 3G report. In the worst case, it is up to 30 seconds.</a:t>
            </a:r>
          </a:p>
          <a:p>
            <a:r>
              <a:rPr lang="en-US" dirty="0" smtClean="0"/>
              <a:t>The long latency arises when the 3G signal strength is not satisfactory, so the user device  sends 2G reports only.</a:t>
            </a:r>
          </a:p>
          <a:p>
            <a:endParaRPr lang="en-US" dirty="0" smtClean="0"/>
          </a:p>
          <a:p>
            <a:r>
              <a:rPr lang="en-US" dirty="0" smtClean="0"/>
              <a:t>%% more results</a:t>
            </a:r>
          </a:p>
          <a:p>
            <a:r>
              <a:rPr lang="en-US" dirty="0" smtClean="0"/>
              <a:t>Note that such long latency is not necessary. Based on serving cell's configuration, it takes up to 1.28s to complete the measurements of both 2G and 3G. Without receiving a 3G report after 1.28s, the serving cell knows that the 3G signal is weak and may stop waiting.  Even worse, this delay may lead to service failure. </a:t>
            </a:r>
          </a:p>
          <a:p>
            <a:r>
              <a:rPr lang="en-US" dirty="0" smtClean="0"/>
              <a:t>{We run voice calls (since data service in 2G is too bad) and find that the call drop ratio is 10.8\% when 2G and 3G are enabled in OP-II. </a:t>
            </a:r>
          </a:p>
          <a:p>
            <a:r>
              <a:rPr lang="en-US" dirty="0" smtClean="0"/>
              <a:t>In contrast, no call would be dropped if only 3G is enabled.}</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25</a:t>
            </a:fld>
            <a:endParaRPr lang="en-US"/>
          </a:p>
        </p:txBody>
      </p:sp>
    </p:spTree>
    <p:extLst>
      <p:ext uri="{BB962C8B-B14F-4D97-AF65-F5344CB8AC3E}">
        <p14:creationId xmlns:p14="http://schemas.microsoft.com/office/powerpoint/2010/main" val="524384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uncover that premature convergence can be caused by problematic </a:t>
            </a:r>
            <a:r>
              <a:rPr lang="en-US" dirty="0" err="1" smtClean="0"/>
              <a:t>coordinations</a:t>
            </a:r>
            <a:r>
              <a:rPr lang="en-US" dirty="0" smtClean="0"/>
              <a:t> between the network and the device. </a:t>
            </a:r>
          </a:p>
          <a:p>
            <a:endParaRPr lang="en-US" dirty="0" smtClean="0"/>
          </a:p>
          <a:p>
            <a:r>
              <a:rPr lang="en-US" dirty="0" smtClean="0"/>
              <a:t>Figure~\ref{</a:t>
            </a:r>
            <a:r>
              <a:rPr lang="en-US" dirty="0" err="1" smtClean="0"/>
              <a:t>fig:reachability:single-hop:ho-capability</a:t>
            </a:r>
            <a:r>
              <a:rPr lang="en-US" dirty="0" smtClean="0"/>
              <a:t>} shows a real scenario. </a:t>
            </a:r>
          </a:p>
          <a:p>
            <a:r>
              <a:rPr lang="en-US" dirty="0" smtClean="0"/>
              <a:t>The 3G cell supports multiple frequency bands, but the device supports only one of them (a common case since many phone models cannot support all). Without taking into account the device's capability, the serving cell requests the user device to monitor all 3G frequency bands.</a:t>
            </a:r>
          </a:p>
          <a:p>
            <a:r>
              <a:rPr lang="en-US" dirty="0" smtClean="0"/>
              <a:t>Upon this request, the device rejects this command, even though it can still access some bands.</a:t>
            </a:r>
          </a:p>
          <a:p>
            <a:r>
              <a:rPr lang="en-US" dirty="0" smtClean="0"/>
              <a:t>No measurements would be conducted by the device thereafter. The serving cell could not initiate any handoff without measurement reports. If the user also leaves the current serving cell, the device loses its network access.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26</a:t>
            </a:fld>
            <a:endParaRPr lang="en-US"/>
          </a:p>
        </p:txBody>
      </p:sp>
    </p:spTree>
    <p:extLst>
      <p:ext uri="{BB962C8B-B14F-4D97-AF65-F5344CB8AC3E}">
        <p14:creationId xmlns:p14="http://schemas.microsoft.com/office/powerpoint/2010/main" val="524384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uncover that premature convergence can be caused by problematic </a:t>
            </a:r>
            <a:r>
              <a:rPr lang="en-US" dirty="0" err="1" smtClean="0"/>
              <a:t>coordinations</a:t>
            </a:r>
            <a:r>
              <a:rPr lang="en-US" dirty="0" smtClean="0"/>
              <a:t> between the network and the device. </a:t>
            </a:r>
          </a:p>
          <a:p>
            <a:endParaRPr lang="en-US" dirty="0" smtClean="0"/>
          </a:p>
          <a:p>
            <a:r>
              <a:rPr lang="en-US" dirty="0" smtClean="0"/>
              <a:t>Figure~\ref{</a:t>
            </a:r>
            <a:r>
              <a:rPr lang="en-US" dirty="0" err="1" smtClean="0"/>
              <a:t>fig:reachability:single-hop:ho-capability</a:t>
            </a:r>
            <a:r>
              <a:rPr lang="en-US" dirty="0" smtClean="0"/>
              <a:t>} shows a real scenario. </a:t>
            </a:r>
          </a:p>
          <a:p>
            <a:r>
              <a:rPr lang="en-US" dirty="0" smtClean="0"/>
              <a:t>The 3G cell supports multiple frequency bands, but the device supports only one of them (a common case since many phone models cannot support all). Without taking into account the device's capability, the serving cell requests the user device to monitor all 3G frequency bands.</a:t>
            </a:r>
          </a:p>
          <a:p>
            <a:r>
              <a:rPr lang="en-US" dirty="0" smtClean="0"/>
              <a:t>Upon this request, the device rejects this command, even though it can still access some bands.</a:t>
            </a:r>
          </a:p>
          <a:p>
            <a:r>
              <a:rPr lang="en-US" dirty="0" smtClean="0"/>
              <a:t>No measurements would be conducted by the device thereafter. The serving cell could not initiate any handoff without measurement reports. If the user also leaves the current serving cell, the device loses its network access.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27</a:t>
            </a:fld>
            <a:endParaRPr lang="en-US"/>
          </a:p>
        </p:txBody>
      </p:sp>
    </p:spTree>
    <p:extLst>
      <p:ext uri="{BB962C8B-B14F-4D97-AF65-F5344CB8AC3E}">
        <p14:creationId xmlns:p14="http://schemas.microsoft.com/office/powerpoint/2010/main" val="524384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understand how to detect these problems, let us first go through some handoff background. </a:t>
            </a:r>
          </a:p>
          <a:p>
            <a:endParaRPr lang="en-US" dirty="0"/>
          </a:p>
        </p:txBody>
      </p:sp>
      <p:sp>
        <p:nvSpPr>
          <p:cNvPr id="4" name="Slide Number Placeholder 3"/>
          <p:cNvSpPr>
            <a:spLocks noGrp="1"/>
          </p:cNvSpPr>
          <p:nvPr>
            <p:ph type="sldNum" sz="quarter" idx="10"/>
          </p:nvPr>
        </p:nvSpPr>
        <p:spPr/>
        <p:txBody>
          <a:bodyPr/>
          <a:lstStyle/>
          <a:p>
            <a:fld id="{0F535EF3-0C88-4C67-955E-FE82380EBA9A}" type="slidenum">
              <a:rPr lang="zh-CN" altLang="en-US" smtClean="0"/>
              <a:t>28</a:t>
            </a:fld>
            <a:endParaRPr lang="zh-CN" altLang="en-US"/>
          </a:p>
        </p:txBody>
      </p:sp>
    </p:spTree>
    <p:extLst>
      <p:ext uri="{BB962C8B-B14F-4D97-AF65-F5344CB8AC3E}">
        <p14:creationId xmlns:p14="http://schemas.microsoft.com/office/powerpoint/2010/main" val="1995290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find it is hard to blame</a:t>
            </a:r>
            <a:r>
              <a:rPr lang="en-US" baseline="0" dirty="0" smtClean="0"/>
              <a:t> any party. </a:t>
            </a:r>
          </a:p>
          <a:p>
            <a:r>
              <a:rPr lang="en-US" baseline="0" dirty="0" smtClean="0"/>
              <a:t>For operators they do have valid reasons. </a:t>
            </a:r>
          </a:p>
          <a:p>
            <a:pPr lvl="1"/>
            <a:r>
              <a:rPr lang="en-US" baseline="0" dirty="0" smtClean="0"/>
              <a:t>	</a:t>
            </a:r>
            <a:r>
              <a:rPr lang="en-US" dirty="0" smtClean="0"/>
              <a:t>2G cells: expensive upgrade (No direct 2G</a:t>
            </a:r>
            <a:r>
              <a:rPr lang="en-US" dirty="0" smtClean="0">
                <a:sym typeface="Wingdings"/>
              </a:rPr>
              <a:t>4G </a:t>
            </a:r>
            <a:r>
              <a:rPr lang="en-US" dirty="0" smtClean="0"/>
              <a:t>path)</a:t>
            </a:r>
          </a:p>
          <a:p>
            <a:pPr lvl="1"/>
            <a:r>
              <a:rPr lang="en-US" dirty="0" smtClean="0"/>
              <a:t>	Full 3G deployment not guaranteed </a:t>
            </a:r>
          </a:p>
          <a:p>
            <a:pPr lvl="1"/>
            <a:r>
              <a:rPr lang="en-US" dirty="0" smtClean="0"/>
              <a:t>	Seemingly reasonable strategies</a:t>
            </a:r>
          </a:p>
          <a:p>
            <a:pPr lvl="2"/>
            <a:r>
              <a:rPr lang="en-US" dirty="0" smtClean="0"/>
              <a:t>FCFS (handoff upon first </a:t>
            </a:r>
            <a:r>
              <a:rPr lang="en-US" dirty="0" err="1" smtClean="0"/>
              <a:t>meas</a:t>
            </a:r>
            <a:r>
              <a:rPr lang="en-US" dirty="0" smtClean="0"/>
              <a:t>): reduce latency but miss better choices</a:t>
            </a:r>
          </a:p>
          <a:p>
            <a:pPr lvl="2"/>
            <a:r>
              <a:rPr lang="en-US" dirty="0" smtClean="0"/>
              <a:t>Measure all 3G bands: don’t miss handoff without prior knowledge</a:t>
            </a:r>
          </a:p>
          <a:p>
            <a:endParaRPr lang="en-US" baseline="0" dirty="0" smtClean="0"/>
          </a:p>
          <a:p>
            <a:r>
              <a:rPr lang="en-US" baseline="0" dirty="0" smtClean="0"/>
              <a:t>	</a:t>
            </a:r>
          </a:p>
          <a:p>
            <a:r>
              <a:rPr lang="en-US" baseline="0" dirty="0" smtClean="0"/>
              <a:t>It is also hard to blame device chipset vendors. </a:t>
            </a:r>
          </a:p>
          <a:p>
            <a:r>
              <a:rPr lang="en-US" baseline="0" dirty="0" smtClean="0"/>
              <a:t>Device do have freedom to implement functions. </a:t>
            </a:r>
          </a:p>
          <a:p>
            <a:r>
              <a:rPr lang="en-US" baseline="0" dirty="0" smtClean="0"/>
              <a:t>They didn’t do wrong.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Freedom: conduct </a:t>
            </a:r>
            <a:r>
              <a:rPr lang="en-US" dirty="0" err="1" smtClean="0"/>
              <a:t>meas</a:t>
            </a:r>
            <a:r>
              <a:rPr lang="en-US" dirty="0" smtClean="0"/>
              <a:t> in any order; rejection once failure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29</a:t>
            </a:fld>
            <a:endParaRPr lang="en-US"/>
          </a:p>
        </p:txBody>
      </p:sp>
    </p:spTree>
    <p:extLst>
      <p:ext uri="{BB962C8B-B14F-4D97-AF65-F5344CB8AC3E}">
        <p14:creationId xmlns:p14="http://schemas.microsoft.com/office/powerpoint/2010/main" val="2743498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find it is hard to blame</a:t>
            </a:r>
            <a:r>
              <a:rPr lang="en-US" baseline="0" dirty="0" smtClean="0"/>
              <a:t> any party. </a:t>
            </a:r>
          </a:p>
          <a:p>
            <a:r>
              <a:rPr lang="en-US" baseline="0" dirty="0" smtClean="0"/>
              <a:t>For operators they do have valid reasons. </a:t>
            </a:r>
          </a:p>
          <a:p>
            <a:endParaRPr lang="en-US" baseline="0" dirty="0" smtClean="0"/>
          </a:p>
          <a:p>
            <a:r>
              <a:rPr lang="en-US" baseline="0" dirty="0" smtClean="0"/>
              <a:t>It is also hard to blame device chipset vendors. </a:t>
            </a:r>
          </a:p>
          <a:p>
            <a:r>
              <a:rPr lang="en-US" baseline="0" dirty="0" smtClean="0"/>
              <a:t>Device do have freedom to implement functions. </a:t>
            </a:r>
          </a:p>
          <a:p>
            <a:r>
              <a:rPr lang="en-US" baseline="0" dirty="0" smtClean="0"/>
              <a:t>They didn’t do wrong.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30</a:t>
            </a:fld>
            <a:endParaRPr lang="en-US"/>
          </a:p>
        </p:txBody>
      </p:sp>
    </p:spTree>
    <p:extLst>
      <p:ext uri="{BB962C8B-B14F-4D97-AF65-F5344CB8AC3E}">
        <p14:creationId xmlns:p14="http://schemas.microsoft.com/office/powerpoint/2010/main" val="274349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Obviously,  such always connected experience comes from the wide-coverage of cellular network infrastructure.	</a:t>
            </a:r>
          </a:p>
          <a:p>
            <a:r>
              <a:rPr lang="en-US" sz="1200" b="0" i="0" u="none" strike="noStrike" kern="1200" baseline="0" dirty="0" smtClean="0">
                <a:solidFill>
                  <a:schemeClr val="tx1"/>
                </a:solidFill>
                <a:latin typeface="+mn-lt"/>
                <a:ea typeface="+mn-ea"/>
                <a:cs typeface="+mn-cs"/>
              </a:rPr>
              <a:t>Through base stations deployed at different geographic areas, it offers us access ““anytime, anywhere”.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p>
          <a:p>
            <a:r>
              <a:rPr lang="en-US" altLang="zh-CN" dirty="0" smtClean="0"/>
              <a:t>Ubiquitous</a:t>
            </a:r>
            <a:r>
              <a:rPr lang="zh-CN" altLang="en-US" dirty="0" smtClean="0"/>
              <a:t> </a:t>
            </a:r>
            <a:r>
              <a:rPr lang="en-US" altLang="zh-CN" dirty="0" smtClean="0"/>
              <a:t>network</a:t>
            </a:r>
            <a:r>
              <a:rPr lang="zh-CN" altLang="en-US" dirty="0" smtClean="0"/>
              <a:t> </a:t>
            </a:r>
            <a:r>
              <a:rPr lang="en-US" altLang="zh-CN" dirty="0" smtClean="0"/>
              <a:t>service</a:t>
            </a:r>
            <a:r>
              <a:rPr lang="zh-CN" altLang="en-US" dirty="0" smtClean="0"/>
              <a:t> </a:t>
            </a:r>
            <a:r>
              <a:rPr lang="en-US" altLang="zh-CN" dirty="0" smtClean="0"/>
              <a:t>to</a:t>
            </a:r>
            <a:r>
              <a:rPr lang="zh-CN" altLang="en-US" dirty="0" smtClean="0"/>
              <a:t> </a:t>
            </a:r>
            <a:r>
              <a:rPr lang="en-US" altLang="zh-CN" dirty="0" smtClean="0"/>
              <a:t>mobile</a:t>
            </a:r>
            <a:r>
              <a:rPr lang="zh-CN" altLang="en-US" dirty="0" smtClean="0"/>
              <a:t> </a:t>
            </a:r>
            <a:r>
              <a:rPr lang="en-US" altLang="zh-CN" dirty="0" smtClean="0"/>
              <a:t>users</a:t>
            </a:r>
            <a:r>
              <a:rPr lang="zh-CN" altLang="en-US" dirty="0" smtClean="0"/>
              <a:t> </a:t>
            </a:r>
            <a:r>
              <a:rPr lang="en-US" altLang="zh-CN" b="1" dirty="0" smtClean="0"/>
              <a:t>anytime, anywhere</a:t>
            </a:r>
            <a:endParaRPr lang="en-US" altLang="zh-CN" dirty="0" smtClean="0"/>
          </a:p>
          <a:p>
            <a:r>
              <a:rPr lang="en-US" altLang="zh-CN" dirty="0" smtClean="0"/>
              <a:t>Vital</a:t>
            </a:r>
            <a:r>
              <a:rPr lang="zh-CN" altLang="en-US" dirty="0" smtClean="0"/>
              <a:t> </a:t>
            </a:r>
            <a:r>
              <a:rPr lang="en-US" altLang="zh-CN" dirty="0" smtClean="0"/>
              <a:t>for</a:t>
            </a:r>
            <a:r>
              <a:rPr lang="zh-CN" altLang="en-US" dirty="0" smtClean="0"/>
              <a:t> </a:t>
            </a:r>
            <a:r>
              <a:rPr lang="en-US" altLang="zh-CN" dirty="0" smtClean="0"/>
              <a:t>data</a:t>
            </a:r>
            <a:r>
              <a:rPr lang="zh-CN" altLang="en-US" dirty="0" smtClean="0"/>
              <a:t> </a:t>
            </a:r>
            <a:r>
              <a:rPr lang="en-US" altLang="zh-CN" dirty="0" smtClean="0"/>
              <a:t>performance</a:t>
            </a:r>
            <a:r>
              <a:rPr lang="zh-CN" altLang="en-US" dirty="0" smtClean="0"/>
              <a:t> </a:t>
            </a:r>
            <a:r>
              <a:rPr lang="en-US" altLang="zh-CN" dirty="0" smtClean="0"/>
              <a:t>and</a:t>
            </a:r>
            <a:r>
              <a:rPr lang="zh-CN" altLang="en-US" dirty="0" smtClean="0"/>
              <a:t> </a:t>
            </a:r>
            <a:r>
              <a:rPr lang="en-US" altLang="zh-CN" dirty="0" smtClean="0"/>
              <a:t>seamless</a:t>
            </a:r>
            <a:r>
              <a:rPr lang="zh-CN" altLang="en-US" dirty="0" smtClean="0"/>
              <a:t> </a:t>
            </a:r>
            <a:r>
              <a:rPr lang="en-US" altLang="zh-CN" dirty="0" smtClean="0"/>
              <a:t>connectivity</a:t>
            </a:r>
            <a:endParaRPr lang="zh-CN" altLang="en-US"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smtClean="0"/>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3</a:t>
            </a:fld>
            <a:endParaRPr lang="en-US"/>
          </a:p>
        </p:txBody>
      </p:sp>
    </p:spTree>
    <p:extLst>
      <p:ext uri="{BB962C8B-B14F-4D97-AF65-F5344CB8AC3E}">
        <p14:creationId xmlns:p14="http://schemas.microsoft.com/office/powerpoint/2010/main" val="1581136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Device</a:t>
            </a:r>
            <a:r>
              <a:rPr lang="en-US" baseline="0" dirty="0" smtClean="0"/>
              <a:t> side: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Lesson: devices should not simply follow the handoff configuration and decisions from the network side</a:t>
            </a:r>
          </a:p>
          <a:p>
            <a:endParaRPr lang="en-US" dirty="0" smtClean="0"/>
          </a:p>
        </p:txBody>
      </p:sp>
      <p:sp>
        <p:nvSpPr>
          <p:cNvPr id="4" name="Slide Number Placeholder 3"/>
          <p:cNvSpPr>
            <a:spLocks noGrp="1"/>
          </p:cNvSpPr>
          <p:nvPr>
            <p:ph type="sldNum" sz="quarter" idx="10"/>
          </p:nvPr>
        </p:nvSpPr>
        <p:spPr/>
        <p:txBody>
          <a:bodyPr/>
          <a:lstStyle/>
          <a:p>
            <a:fld id="{0C3F0D24-CF08-7749-BA54-94547E6D1E8D}" type="slidenum">
              <a:rPr lang="en-US" smtClean="0"/>
              <a:t>31</a:t>
            </a:fld>
            <a:endParaRPr lang="en-US"/>
          </a:p>
        </p:txBody>
      </p:sp>
    </p:spTree>
    <p:extLst>
      <p:ext uri="{BB962C8B-B14F-4D97-AF65-F5344CB8AC3E}">
        <p14:creationId xmlns:p14="http://schemas.microsoft.com/office/powerpoint/2010/main" val="3393187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Good thing for idle-state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Basic and simple form</a:t>
            </a:r>
          </a:p>
          <a:p>
            <a:endParaRPr lang="en-US" baseline="0" dirty="0" smtClean="0"/>
          </a:p>
          <a:p>
            <a:endParaRPr lang="en-US" baseline="0" dirty="0" smtClean="0"/>
          </a:p>
          <a:p>
            <a:r>
              <a:rPr lang="en-US" baseline="0" dirty="0" smtClean="0"/>
              <a:t>For idle-state handoff, it is 100% regulated by 3GPP standards, </a:t>
            </a:r>
          </a:p>
        </p:txBody>
      </p:sp>
      <p:sp>
        <p:nvSpPr>
          <p:cNvPr id="4" name="Slide Number Placeholder 3"/>
          <p:cNvSpPr>
            <a:spLocks noGrp="1"/>
          </p:cNvSpPr>
          <p:nvPr>
            <p:ph type="sldNum" sz="quarter" idx="10"/>
          </p:nvPr>
        </p:nvSpPr>
        <p:spPr/>
        <p:txBody>
          <a:bodyPr/>
          <a:lstStyle/>
          <a:p>
            <a:fld id="{0C3F0D24-CF08-7749-BA54-94547E6D1E8D}" type="slidenum">
              <a:rPr lang="en-US" smtClean="0"/>
              <a:t>35</a:t>
            </a:fld>
            <a:endParaRPr lang="en-US"/>
          </a:p>
        </p:txBody>
      </p:sp>
    </p:spTree>
    <p:extLst>
      <p:ext uri="{BB962C8B-B14F-4D97-AF65-F5344CB8AC3E}">
        <p14:creationId xmlns:p14="http://schemas.microsoft.com/office/powerpoint/2010/main" val="2512095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Now we briefly discuss the active-state handoff. </a:t>
            </a:r>
          </a:p>
          <a:p>
            <a:r>
              <a:rPr lang="en-US" baseline="0" dirty="0" smtClean="0"/>
              <a:t>Details can be found in the paper. </a:t>
            </a:r>
          </a:p>
          <a:p>
            <a:endParaRPr lang="en-US" baseline="0" dirty="0" smtClean="0"/>
          </a:p>
          <a:p>
            <a:r>
              <a:rPr lang="en-US" baseline="0" dirty="0" smtClean="0"/>
              <a:t>Active-state handoff is more complicated. </a:t>
            </a:r>
          </a:p>
          <a:p>
            <a:r>
              <a:rPr lang="en-US" baseline="0" dirty="0" smtClean="0"/>
              <a:t>Compared with the idle one, there are two major differences. </a:t>
            </a:r>
          </a:p>
          <a:p>
            <a:pPr marL="228600" indent="-228600">
              <a:buAutoNum type="arabicParenBoth"/>
            </a:pPr>
            <a:r>
              <a:rPr lang="en-US" baseline="0" dirty="0" smtClean="0"/>
              <a:t>Not fully regulated</a:t>
            </a:r>
          </a:p>
          <a:p>
            <a:pPr marL="228600" indent="-228600">
              <a:buAutoNum type="arabicParenBoth"/>
            </a:pPr>
            <a:r>
              <a:rPr lang="en-US" baseline="0" dirty="0" smtClean="0"/>
              <a:t>Divide into two parts</a:t>
            </a:r>
          </a:p>
          <a:p>
            <a:endParaRPr lang="en-US" baseline="0" dirty="0" smtClean="0"/>
          </a:p>
          <a:p>
            <a:pPr lvl="1"/>
            <a:r>
              <a:rPr lang="en-US" dirty="0" smtClean="0"/>
              <a:t>If radio only, similar to idle</a:t>
            </a:r>
          </a:p>
          <a:p>
            <a:pPr lvl="1"/>
            <a:r>
              <a:rPr lang="en-US" dirty="0" smtClean="0"/>
              <a:t>If no radio, unknown (depending empirical study)</a:t>
            </a:r>
          </a:p>
          <a:p>
            <a:pPr lvl="1"/>
            <a:r>
              <a:rPr lang="en-US" dirty="0" smtClean="0"/>
              <a:t>If radio + </a:t>
            </a:r>
            <a:r>
              <a:rPr lang="en-US" dirty="0" err="1" smtClean="0"/>
              <a:t>nonradio</a:t>
            </a:r>
            <a:r>
              <a:rPr lang="en-US" dirty="0" smtClean="0"/>
              <a:t>, </a:t>
            </a:r>
            <a:r>
              <a:rPr lang="en-US" dirty="0" smtClean="0">
                <a:solidFill>
                  <a:srgbClr val="BB0000"/>
                </a:solidFill>
              </a:rPr>
              <a:t>necessary but not sufficient </a:t>
            </a:r>
            <a:r>
              <a:rPr lang="en-US" dirty="0" smtClean="0"/>
              <a:t>for a loop</a:t>
            </a:r>
          </a:p>
          <a:p>
            <a:endParaRPr lang="en-US" baseline="0" dirty="0" smtClean="0"/>
          </a:p>
        </p:txBody>
      </p:sp>
      <p:sp>
        <p:nvSpPr>
          <p:cNvPr id="4" name="Slide Number Placeholder 3"/>
          <p:cNvSpPr>
            <a:spLocks noGrp="1"/>
          </p:cNvSpPr>
          <p:nvPr>
            <p:ph type="sldNum" sz="quarter" idx="10"/>
          </p:nvPr>
        </p:nvSpPr>
        <p:spPr/>
        <p:txBody>
          <a:bodyPr/>
          <a:lstStyle/>
          <a:p>
            <a:fld id="{0C3F0D24-CF08-7749-BA54-94547E6D1E8D}" type="slidenum">
              <a:rPr lang="en-US" smtClean="0"/>
              <a:t>36</a:t>
            </a:fld>
            <a:endParaRPr lang="en-US"/>
          </a:p>
        </p:txBody>
      </p:sp>
    </p:spTree>
    <p:extLst>
      <p:ext uri="{BB962C8B-B14F-4D97-AF65-F5344CB8AC3E}">
        <p14:creationId xmlns:p14="http://schemas.microsoft.com/office/powerpoint/2010/main" val="2512095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r>
              <a:rPr lang="en-US" baseline="0" dirty="0" smtClean="0"/>
              <a:t>Active-state handoff is more complicated. </a:t>
            </a:r>
          </a:p>
          <a:p>
            <a:r>
              <a:rPr lang="en-US" baseline="0" dirty="0" smtClean="0"/>
              <a:t>Compared with the idle one, there are two major differences. </a:t>
            </a:r>
          </a:p>
          <a:p>
            <a:pPr marL="228600" indent="-228600">
              <a:buAutoNum type="arabicParenBoth"/>
            </a:pPr>
            <a:r>
              <a:rPr lang="en-US" baseline="0" dirty="0" smtClean="0"/>
              <a:t>Not fully regulated</a:t>
            </a:r>
          </a:p>
          <a:p>
            <a:pPr marL="228600" indent="-228600">
              <a:buAutoNum type="arabicParenBoth"/>
            </a:pPr>
            <a:r>
              <a:rPr lang="en-US" baseline="0" dirty="0" smtClean="0"/>
              <a:t>Divide into two parts</a:t>
            </a:r>
          </a:p>
          <a:p>
            <a:endParaRPr lang="en-US" baseline="0" dirty="0" smtClean="0"/>
          </a:p>
          <a:p>
            <a:pPr lvl="1"/>
            <a:r>
              <a:rPr lang="en-US" dirty="0" smtClean="0"/>
              <a:t>If radio only, similar to idle</a:t>
            </a:r>
          </a:p>
          <a:p>
            <a:pPr lvl="1"/>
            <a:r>
              <a:rPr lang="en-US" dirty="0" smtClean="0"/>
              <a:t>If no radio, unknown (depending empirical study)</a:t>
            </a:r>
          </a:p>
          <a:p>
            <a:pPr lvl="1"/>
            <a:r>
              <a:rPr lang="en-US" dirty="0" smtClean="0"/>
              <a:t>If radio + </a:t>
            </a:r>
            <a:r>
              <a:rPr lang="en-US" dirty="0" err="1" smtClean="0"/>
              <a:t>nonradio</a:t>
            </a:r>
            <a:r>
              <a:rPr lang="en-US" dirty="0" smtClean="0"/>
              <a:t>, </a:t>
            </a:r>
            <a:r>
              <a:rPr lang="en-US" dirty="0" smtClean="0">
                <a:solidFill>
                  <a:srgbClr val="BB0000"/>
                </a:solidFill>
              </a:rPr>
              <a:t>necessary but not sufficient </a:t>
            </a:r>
            <a:r>
              <a:rPr lang="en-US" dirty="0" smtClean="0"/>
              <a:t>for a loop</a:t>
            </a:r>
          </a:p>
          <a:p>
            <a:endParaRPr lang="en-US" baseline="0" dirty="0" smtClean="0"/>
          </a:p>
        </p:txBody>
      </p:sp>
      <p:sp>
        <p:nvSpPr>
          <p:cNvPr id="4" name="Slide Number Placeholder 3"/>
          <p:cNvSpPr>
            <a:spLocks noGrp="1"/>
          </p:cNvSpPr>
          <p:nvPr>
            <p:ph type="sldNum" sz="quarter" idx="10"/>
          </p:nvPr>
        </p:nvSpPr>
        <p:spPr/>
        <p:txBody>
          <a:bodyPr/>
          <a:lstStyle/>
          <a:p>
            <a:fld id="{0C3F0D24-CF08-7749-BA54-94547E6D1E8D}" type="slidenum">
              <a:rPr lang="en-US" smtClean="0"/>
              <a:t>37</a:t>
            </a:fld>
            <a:endParaRPr lang="en-US"/>
          </a:p>
        </p:txBody>
      </p:sp>
    </p:spTree>
    <p:extLst>
      <p:ext uri="{BB962C8B-B14F-4D97-AF65-F5344CB8AC3E}">
        <p14:creationId xmlns:p14="http://schemas.microsoft.com/office/powerpoint/2010/main" val="2512095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baseline="0" dirty="0" smtClean="0"/>
              <a:t>We now analyze instability conditions. </a:t>
            </a:r>
          </a:p>
          <a:p>
            <a:endParaRPr lang="en-US" altLang="zh-CN" baseline="0" dirty="0" smtClean="0"/>
          </a:p>
          <a:p>
            <a:endParaRPr lang="en-US" altLang="zh-CN" baseline="0" dirty="0" smtClean="0"/>
          </a:p>
          <a:p>
            <a:r>
              <a:rPr lang="en-US" altLang="zh-CN" baseline="0" dirty="0" smtClean="0"/>
              <a:t>Uncoordinated parameter: </a:t>
            </a:r>
          </a:p>
          <a:p>
            <a:endParaRPr lang="en-US" altLang="zh-CN" baseline="0" dirty="0" smtClean="0"/>
          </a:p>
          <a:p>
            <a:endParaRPr lang="en-US" altLang="zh-CN" baseline="0" dirty="0" smtClean="0"/>
          </a:p>
          <a:p>
            <a:r>
              <a:rPr lang="en-US" altLang="zh-CN" baseline="0" dirty="0" smtClean="0"/>
              <a:t>Loop-prone decision logic: for whichever parameter used, the loop will always happen</a:t>
            </a:r>
          </a:p>
          <a:p>
            <a:endParaRPr lang="en-US" altLang="zh-CN" baseline="0" dirty="0" smtClean="0"/>
          </a:p>
          <a:p>
            <a:r>
              <a:rPr lang="en-US" altLang="zh-CN" baseline="0" dirty="0" smtClean="0"/>
              <a:t>	- Briefly explain how conflicting decision logic can occur. </a:t>
            </a:r>
          </a:p>
          <a:p>
            <a:endParaRPr lang="en-US" altLang="zh-CN" baseline="0" dirty="0" smtClean="0"/>
          </a:p>
          <a:p>
            <a:r>
              <a:rPr lang="en-US" altLang="zh-CN" baseline="0" dirty="0" smtClean="0"/>
              <a:t>WARNING: at this moment idle/active handoff is not introduced yet. </a:t>
            </a:r>
          </a:p>
          <a:p>
            <a:endParaRPr lang="en-US" altLang="zh-CN" baseline="0" dirty="0" smtClean="0"/>
          </a:p>
          <a:p>
            <a:r>
              <a:rPr lang="en-US" altLang="zh-CN" baseline="0" dirty="0" smtClean="0"/>
              <a:t>Figures are too complex. Simplify them. </a:t>
            </a:r>
          </a:p>
          <a:p>
            <a:endParaRPr lang="en-US" altLang="zh-CN" baseline="0" dirty="0" smtClean="0"/>
          </a:p>
          <a:p>
            <a:r>
              <a:rPr lang="en-US" altLang="zh-CN" baseline="0" dirty="0" smtClean="0"/>
              <a:t>Be consistent with previous figures: shape, color, etc.</a:t>
            </a:r>
          </a:p>
        </p:txBody>
      </p:sp>
      <p:sp>
        <p:nvSpPr>
          <p:cNvPr id="4" name="灯片编号占位符 3"/>
          <p:cNvSpPr>
            <a:spLocks noGrp="1"/>
          </p:cNvSpPr>
          <p:nvPr>
            <p:ph type="sldNum" sz="quarter" idx="10"/>
          </p:nvPr>
        </p:nvSpPr>
        <p:spPr/>
        <p:txBody>
          <a:bodyPr/>
          <a:lstStyle/>
          <a:p>
            <a:fld id="{0F535EF3-0C88-4C67-955E-FE82380EBA9A}" type="slidenum">
              <a:rPr lang="zh-CN" altLang="en-US" smtClean="0"/>
              <a:t>38</a:t>
            </a:fld>
            <a:endParaRPr lang="zh-CN" altLang="en-US"/>
          </a:p>
        </p:txBody>
      </p:sp>
    </p:spTree>
    <p:extLst>
      <p:ext uri="{BB962C8B-B14F-4D97-AF65-F5344CB8AC3E}">
        <p14:creationId xmlns:p14="http://schemas.microsoft.com/office/powerpoint/2010/main" val="1152692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the question is to get</a:t>
            </a:r>
            <a:r>
              <a:rPr lang="en-US" baseline="0" dirty="0" smtClean="0"/>
              <a:t> the mapping forms </a:t>
            </a:r>
            <a:r>
              <a:rPr lang="en-US" baseline="0" dirty="0" err="1" smtClean="0"/>
              <a:t>Fs</a:t>
            </a:r>
            <a:r>
              <a:rPr lang="en-US" baseline="0" dirty="0" smtClean="0"/>
              <a:t> and its parameters.</a:t>
            </a:r>
          </a:p>
          <a:p>
            <a:r>
              <a:rPr lang="en-US" dirty="0" smtClean="0"/>
              <a:t>There</a:t>
            </a:r>
            <a:r>
              <a:rPr lang="en-US" baseline="0" dirty="0" smtClean="0"/>
              <a:t> are two types of handoff: idle and active. </a:t>
            </a:r>
          </a:p>
          <a:p>
            <a:endParaRPr lang="en-US" baseline="0" dirty="0" smtClean="0"/>
          </a:p>
          <a:p>
            <a:r>
              <a:rPr lang="en-US" baseline="0" dirty="0" smtClean="0"/>
              <a:t>For idle-state handoff, it is 100% regulated by 3GPP standards, </a:t>
            </a:r>
          </a:p>
        </p:txBody>
      </p:sp>
      <p:sp>
        <p:nvSpPr>
          <p:cNvPr id="4" name="Slide Number Placeholder 3"/>
          <p:cNvSpPr>
            <a:spLocks noGrp="1"/>
          </p:cNvSpPr>
          <p:nvPr>
            <p:ph type="sldNum" sz="quarter" idx="10"/>
          </p:nvPr>
        </p:nvSpPr>
        <p:spPr/>
        <p:txBody>
          <a:bodyPr/>
          <a:lstStyle/>
          <a:p>
            <a:fld id="{0C3F0D24-CF08-7749-BA54-94547E6D1E8D}" type="slidenum">
              <a:rPr lang="en-US" smtClean="0"/>
              <a:t>39</a:t>
            </a:fld>
            <a:endParaRPr lang="en-US"/>
          </a:p>
        </p:txBody>
      </p:sp>
    </p:spTree>
    <p:extLst>
      <p:ext uri="{BB962C8B-B14F-4D97-AF65-F5344CB8AC3E}">
        <p14:creationId xmlns:p14="http://schemas.microsoft.com/office/powerpoint/2010/main" val="2512095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Now we briefly discuss the active-state handoff. </a:t>
            </a:r>
          </a:p>
          <a:p>
            <a:r>
              <a:rPr lang="en-US" baseline="0" dirty="0" smtClean="0"/>
              <a:t>Details can be found in the paper. </a:t>
            </a:r>
          </a:p>
          <a:p>
            <a:endParaRPr lang="en-US" baseline="0" dirty="0" smtClean="0"/>
          </a:p>
          <a:p>
            <a:r>
              <a:rPr lang="en-US" baseline="0" dirty="0" smtClean="0"/>
              <a:t>Compared with the idle-state handoff, there are two major differences. </a:t>
            </a:r>
          </a:p>
        </p:txBody>
      </p:sp>
      <p:sp>
        <p:nvSpPr>
          <p:cNvPr id="4" name="Slide Number Placeholder 3"/>
          <p:cNvSpPr>
            <a:spLocks noGrp="1"/>
          </p:cNvSpPr>
          <p:nvPr>
            <p:ph type="sldNum" sz="quarter" idx="10"/>
          </p:nvPr>
        </p:nvSpPr>
        <p:spPr/>
        <p:txBody>
          <a:bodyPr/>
          <a:lstStyle/>
          <a:p>
            <a:fld id="{0C3F0D24-CF08-7749-BA54-94547E6D1E8D}" type="slidenum">
              <a:rPr lang="en-US" smtClean="0"/>
              <a:t>40</a:t>
            </a:fld>
            <a:endParaRPr lang="en-US"/>
          </a:p>
        </p:txBody>
      </p:sp>
    </p:spTree>
    <p:extLst>
      <p:ext uri="{BB962C8B-B14F-4D97-AF65-F5344CB8AC3E}">
        <p14:creationId xmlns:p14="http://schemas.microsoft.com/office/powerpoint/2010/main" val="2512095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the question is to get</a:t>
            </a:r>
            <a:r>
              <a:rPr lang="en-US" baseline="0" dirty="0" smtClean="0"/>
              <a:t> the mapping forms </a:t>
            </a:r>
            <a:r>
              <a:rPr lang="en-US" baseline="0" dirty="0" err="1" smtClean="0"/>
              <a:t>Fs</a:t>
            </a:r>
            <a:r>
              <a:rPr lang="en-US" baseline="0" dirty="0" smtClean="0"/>
              <a:t> and its parameters.</a:t>
            </a:r>
          </a:p>
          <a:p>
            <a:r>
              <a:rPr lang="en-US" dirty="0" smtClean="0"/>
              <a:t>There</a:t>
            </a:r>
            <a:r>
              <a:rPr lang="en-US" baseline="0" dirty="0" smtClean="0"/>
              <a:t> are two types of handoff: idle and active. </a:t>
            </a:r>
          </a:p>
          <a:p>
            <a:endParaRPr lang="en-US" baseline="0" dirty="0" smtClean="0"/>
          </a:p>
          <a:p>
            <a:r>
              <a:rPr lang="en-US" baseline="0" dirty="0" smtClean="0"/>
              <a:t>For idle-state handoff, it is 100% regulated by 3GPP standards, </a:t>
            </a:r>
          </a:p>
        </p:txBody>
      </p:sp>
      <p:sp>
        <p:nvSpPr>
          <p:cNvPr id="4" name="Slide Number Placeholder 3"/>
          <p:cNvSpPr>
            <a:spLocks noGrp="1"/>
          </p:cNvSpPr>
          <p:nvPr>
            <p:ph type="sldNum" sz="quarter" idx="10"/>
          </p:nvPr>
        </p:nvSpPr>
        <p:spPr/>
        <p:txBody>
          <a:bodyPr/>
          <a:lstStyle/>
          <a:p>
            <a:fld id="{0C3F0D24-CF08-7749-BA54-94547E6D1E8D}" type="slidenum">
              <a:rPr lang="en-US" smtClean="0"/>
              <a:t>41</a:t>
            </a:fld>
            <a:endParaRPr lang="en-US"/>
          </a:p>
        </p:txBody>
      </p:sp>
    </p:spTree>
    <p:extLst>
      <p:ext uri="{BB962C8B-B14F-4D97-AF65-F5344CB8AC3E}">
        <p14:creationId xmlns:p14="http://schemas.microsoft.com/office/powerpoint/2010/main" val="2512095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Now we briefly discuss the active-state handoff. </a:t>
            </a:r>
          </a:p>
          <a:p>
            <a:r>
              <a:rPr lang="en-US" baseline="0" dirty="0" smtClean="0"/>
              <a:t>Details can be found in the paper. </a:t>
            </a:r>
          </a:p>
          <a:p>
            <a:endParaRPr lang="en-US" baseline="0" dirty="0" smtClean="0"/>
          </a:p>
          <a:p>
            <a:r>
              <a:rPr lang="en-US" baseline="0" dirty="0" smtClean="0"/>
              <a:t>Active-state handoff is more complicated. </a:t>
            </a:r>
          </a:p>
          <a:p>
            <a:r>
              <a:rPr lang="en-US" baseline="0" dirty="0" smtClean="0"/>
              <a:t>Compared with the idle one, there are two major differences. </a:t>
            </a:r>
          </a:p>
          <a:p>
            <a:pPr marL="228600" indent="-228600">
              <a:buAutoNum type="arabicParenBoth"/>
            </a:pPr>
            <a:r>
              <a:rPr lang="en-US" baseline="0" dirty="0" smtClean="0"/>
              <a:t>Not fully regulated</a:t>
            </a:r>
          </a:p>
          <a:p>
            <a:pPr marL="228600" indent="-228600">
              <a:buAutoNum type="arabicParenBoth"/>
            </a:pPr>
            <a:r>
              <a:rPr lang="en-US" baseline="0" dirty="0" smtClean="0"/>
              <a:t>Divide into two parts</a:t>
            </a:r>
          </a:p>
          <a:p>
            <a:endParaRPr lang="en-US" baseline="0" dirty="0" smtClean="0"/>
          </a:p>
          <a:p>
            <a:pPr lvl="1"/>
            <a:r>
              <a:rPr lang="en-US" dirty="0" smtClean="0"/>
              <a:t>If radio only, similar to idle</a:t>
            </a:r>
          </a:p>
          <a:p>
            <a:pPr lvl="1"/>
            <a:r>
              <a:rPr lang="en-US" dirty="0" smtClean="0"/>
              <a:t>If no radio, unknown (depending empirical study)</a:t>
            </a:r>
          </a:p>
          <a:p>
            <a:pPr lvl="1"/>
            <a:r>
              <a:rPr lang="en-US" dirty="0" smtClean="0"/>
              <a:t>If radio + </a:t>
            </a:r>
            <a:r>
              <a:rPr lang="en-US" dirty="0" err="1" smtClean="0"/>
              <a:t>nonradio</a:t>
            </a:r>
            <a:r>
              <a:rPr lang="en-US" dirty="0" smtClean="0"/>
              <a:t>, </a:t>
            </a:r>
            <a:r>
              <a:rPr lang="en-US" dirty="0" smtClean="0">
                <a:solidFill>
                  <a:srgbClr val="BB0000"/>
                </a:solidFill>
              </a:rPr>
              <a:t>necessary but not sufficient </a:t>
            </a:r>
            <a:r>
              <a:rPr lang="en-US" dirty="0" smtClean="0"/>
              <a:t>for a loop</a:t>
            </a:r>
          </a:p>
          <a:p>
            <a:endParaRPr lang="en-US" baseline="0" dirty="0" smtClean="0"/>
          </a:p>
        </p:txBody>
      </p:sp>
      <p:sp>
        <p:nvSpPr>
          <p:cNvPr id="4" name="Slide Number Placeholder 3"/>
          <p:cNvSpPr>
            <a:spLocks noGrp="1"/>
          </p:cNvSpPr>
          <p:nvPr>
            <p:ph type="sldNum" sz="quarter" idx="10"/>
          </p:nvPr>
        </p:nvSpPr>
        <p:spPr/>
        <p:txBody>
          <a:bodyPr/>
          <a:lstStyle/>
          <a:p>
            <a:fld id="{0C3F0D24-CF08-7749-BA54-94547E6D1E8D}" type="slidenum">
              <a:rPr lang="en-US" smtClean="0"/>
              <a:t>42</a:t>
            </a:fld>
            <a:endParaRPr lang="en-US"/>
          </a:p>
        </p:txBody>
      </p:sp>
    </p:spTree>
    <p:extLst>
      <p:ext uri="{BB962C8B-B14F-4D97-AF65-F5344CB8AC3E}">
        <p14:creationId xmlns:p14="http://schemas.microsoft.com/office/powerpoint/2010/main" val="2512095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To make it, the</a:t>
            </a:r>
            <a:r>
              <a:rPr lang="zh-CN" altLang="en-US" baseline="0" dirty="0" smtClean="0"/>
              <a:t> </a:t>
            </a:r>
            <a:r>
              <a:rPr lang="en-US" altLang="zh-CN" baseline="0" dirty="0" smtClean="0"/>
              <a:t>key</a:t>
            </a:r>
            <a:r>
              <a:rPr lang="zh-CN" altLang="en-US" baseline="0" dirty="0" smtClean="0"/>
              <a:t> </a:t>
            </a:r>
            <a:r>
              <a:rPr lang="en-US" altLang="zh-CN" baseline="0" dirty="0" smtClean="0"/>
              <a:t>enabler</a:t>
            </a:r>
            <a:r>
              <a:rPr lang="zh-CN" altLang="en-US" baseline="0" dirty="0" smtClean="0"/>
              <a:t> </a:t>
            </a:r>
            <a:r>
              <a:rPr lang="en-US" altLang="zh-CN" baseline="0" dirty="0" smtClean="0"/>
              <a:t>is</a:t>
            </a:r>
            <a:r>
              <a:rPr lang="zh-CN" altLang="en-US" baseline="0" dirty="0" smtClean="0"/>
              <a:t> </a:t>
            </a:r>
            <a:r>
              <a:rPr lang="en-US" altLang="zh-CN" baseline="0" dirty="0" smtClean="0"/>
              <a:t>its</a:t>
            </a:r>
            <a:r>
              <a:rPr lang="zh-CN" altLang="en-US" baseline="0" dirty="0" smtClean="0"/>
              <a:t> </a:t>
            </a:r>
            <a:r>
              <a:rPr lang="en-US" altLang="zh-CN" baseline="0" smtClean="0"/>
              <a:t>mobility support in 4G/3G/2G networks. </a:t>
            </a:r>
          </a:p>
          <a:p>
            <a:endParaRPr lang="en-US" altLang="zh-CN" baseline="0" dirty="0" smtClean="0"/>
          </a:p>
          <a:p>
            <a:r>
              <a:rPr lang="en-US" altLang="zh-CN" baseline="0" dirty="0" smtClean="0"/>
              <a:t>As we know, each base station (cell tower) has limited coverage due to wireless nature. </a:t>
            </a:r>
          </a:p>
          <a:p>
            <a:endParaRPr lang="en-US" altLang="zh-CN" baseline="0" dirty="0" smtClean="0"/>
          </a:p>
          <a:p>
            <a:r>
              <a:rPr lang="en-US" altLang="zh-CN" baseline="0" dirty="0" smtClean="0"/>
              <a:t>To provide seamless</a:t>
            </a:r>
            <a:r>
              <a:rPr lang="zh-CN" altLang="en-US" baseline="0" dirty="0" smtClean="0"/>
              <a:t> </a:t>
            </a:r>
            <a:r>
              <a:rPr lang="en-US" altLang="zh-CN" baseline="0" dirty="0" smtClean="0"/>
              <a:t>connectivity</a:t>
            </a:r>
            <a:r>
              <a:rPr lang="zh-CN" altLang="en-US" baseline="0" dirty="0" smtClean="0"/>
              <a:t> </a:t>
            </a:r>
            <a:r>
              <a:rPr lang="en-US" altLang="zh-CN" baseline="0" dirty="0" smtClean="0"/>
              <a:t>and</a:t>
            </a:r>
            <a:r>
              <a:rPr lang="zh-CN" altLang="en-US" baseline="0" dirty="0" smtClean="0"/>
              <a:t> </a:t>
            </a:r>
            <a:r>
              <a:rPr lang="en-US" altLang="zh-CN" baseline="0" dirty="0" smtClean="0"/>
              <a:t>quality service to users, mobility management needs to determine its serving cell and switch it from one to another as the user it moves. </a:t>
            </a:r>
          </a:p>
          <a:p>
            <a:endParaRPr lang="en-US" altLang="zh-CN" baseline="0" dirty="0" smtClean="0"/>
          </a:p>
          <a:p>
            <a:r>
              <a:rPr lang="en-US" altLang="zh-CN" baseline="0" dirty="0" smtClean="0"/>
              <a:t>This is also called handoff </a:t>
            </a:r>
          </a:p>
          <a:p>
            <a:endParaRPr lang="zh-CN" altLang="en-US" baseline="0"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43</a:t>
            </a:fld>
            <a:endParaRPr lang="en-US"/>
          </a:p>
        </p:txBody>
      </p:sp>
    </p:spTree>
    <p:extLst>
      <p:ext uri="{BB962C8B-B14F-4D97-AF65-F5344CB8AC3E}">
        <p14:creationId xmlns:p14="http://schemas.microsoft.com/office/powerpoint/2010/main" val="192405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The key enabler is mobility support in cellular networks. </a:t>
            </a:r>
          </a:p>
          <a:p>
            <a:r>
              <a:rPr lang="en-US" altLang="zh-CN" baseline="0" dirty="0" smtClean="0"/>
              <a:t>	%%%This figure shows how cellular networks offers “always connected” experience.  </a:t>
            </a:r>
          </a:p>
          <a:p>
            <a:r>
              <a:rPr lang="en-US" altLang="zh-CN" baseline="0" dirty="0" smtClean="0"/>
              <a:t>As we know, each base station (also called, cell tower) has limited coverage due to its wireless nature. </a:t>
            </a:r>
          </a:p>
          <a:p>
            <a:r>
              <a:rPr lang="en-US" altLang="zh-CN" baseline="0" dirty="0" smtClean="0"/>
              <a:t>	%%%At one place, the phone is served by one cell, called its serving cell. </a:t>
            </a:r>
          </a:p>
          <a:p>
            <a:endParaRPr lang="en-US" altLang="zh-CN"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smtClean="0"/>
              <a:t>So as the user moves (out of the coverage of the original serving cell), mobility support has to determine its serving cell on the go and switch it from one to </a:t>
            </a:r>
            <a:r>
              <a:rPr lang="en-US" altLang="zh-CN" baseline="0" dirty="0" err="1" smtClean="0"/>
              <a:t>another.This</a:t>
            </a:r>
            <a:r>
              <a:rPr lang="en-US" altLang="zh-CN" baseline="0" dirty="0" smtClean="0"/>
              <a:t> procedure is also called handoff, which ensures seamless</a:t>
            </a:r>
            <a:r>
              <a:rPr lang="zh-CN" altLang="en-US" baseline="0" dirty="0" smtClean="0"/>
              <a:t> </a:t>
            </a:r>
            <a:r>
              <a:rPr lang="en-US" altLang="zh-CN" baseline="0" dirty="0" smtClean="0"/>
              <a:t>connectivity</a:t>
            </a:r>
            <a:r>
              <a:rPr lang="zh-CN" altLang="en-US" baseline="0" dirty="0" smtClean="0"/>
              <a:t> </a:t>
            </a:r>
            <a:r>
              <a:rPr lang="en-US" altLang="zh-CN" baseline="0" dirty="0" smtClean="0"/>
              <a:t>and</a:t>
            </a:r>
            <a:r>
              <a:rPr lang="zh-CN" altLang="en-US" baseline="0" dirty="0" smtClean="0"/>
              <a:t> </a:t>
            </a:r>
            <a:r>
              <a:rPr lang="en-US" altLang="zh-CN" baseline="0" dirty="0" smtClean="0"/>
              <a:t>quality service to users. </a:t>
            </a:r>
          </a:p>
          <a:p>
            <a:endParaRPr lang="zh-CN" altLang="en-US" baseline="0"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4</a:t>
            </a:fld>
            <a:endParaRPr lang="en-US"/>
          </a:p>
        </p:txBody>
      </p:sp>
    </p:spTree>
    <p:extLst>
      <p:ext uri="{BB962C8B-B14F-4D97-AF65-F5344CB8AC3E}">
        <p14:creationId xmlns:p14="http://schemas.microsoft.com/office/powerpoint/2010/main" val="1729069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[Background,</a:t>
            </a:r>
            <a:r>
              <a:rPr lang="en-US" baseline="0" dirty="0" smtClean="0"/>
              <a:t> procedure, distributed]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handoff is performed in three steps. </a:t>
            </a:r>
          </a:p>
          <a:p>
            <a:r>
              <a:rPr lang="en-US" dirty="0" smtClean="0"/>
              <a:t>First, it may</a:t>
            </a:r>
            <a:r>
              <a:rPr lang="en-US" baseline="0" dirty="0" smtClean="0"/>
              <a:t> need to trigger a handoff procedure. For example, when device moves out the coverage and the current signal strength is too weak. </a:t>
            </a:r>
          </a:p>
          <a:p>
            <a:endParaRPr lang="en-US" baseline="0" dirty="0" smtClean="0"/>
          </a:p>
          <a:p>
            <a:r>
              <a:rPr lang="en-US" baseline="0" dirty="0" smtClean="0"/>
              <a:t>Afterwards, it performs measurement and reports these results to the serving cell. </a:t>
            </a:r>
          </a:p>
          <a:p>
            <a:r>
              <a:rPr lang="en-US" baseline="0" dirty="0" smtClean="0"/>
              <a:t>The serving cell makes a handoff decision based on the input measurement and pre-defined configuration and handoff logic. </a:t>
            </a:r>
          </a:p>
          <a:p>
            <a:r>
              <a:rPr lang="en-US" baseline="0" dirty="0" smtClean="0"/>
              <a:t>Once it determines to switch and which to switch, it performs the handoff and change the serving cell. </a:t>
            </a:r>
          </a:p>
          <a:p>
            <a:endParaRPr lang="en-US" dirty="0" smtClean="0"/>
          </a:p>
          <a:p>
            <a:r>
              <a:rPr lang="en-US" dirty="0" smtClean="0"/>
              <a:t>The</a:t>
            </a:r>
            <a:r>
              <a:rPr lang="en-US" baseline="0" dirty="0" smtClean="0"/>
              <a:t> key is the handoff decision. </a:t>
            </a:r>
          </a:p>
          <a:p>
            <a:r>
              <a:rPr lang="en-US" baseline="0" dirty="0" smtClean="0"/>
              <a:t>We can see that handoff has two properties. </a:t>
            </a:r>
          </a:p>
          <a:p>
            <a:endParaRPr lang="en-US" dirty="0" smtClean="0"/>
          </a:p>
          <a:p>
            <a:r>
              <a:rPr lang="en-US" altLang="zh-CN" b="1" dirty="0" smtClean="0">
                <a:solidFill>
                  <a:srgbClr val="BB0000"/>
                </a:solidFill>
              </a:rPr>
              <a:t>First, Configurable</a:t>
            </a:r>
            <a:r>
              <a:rPr lang="zh-CN" altLang="en-US" b="1" dirty="0" smtClean="0"/>
              <a:t> </a:t>
            </a:r>
            <a:r>
              <a:rPr lang="en-US" altLang="zh-CN" dirty="0" smtClean="0"/>
              <a:t>handoff</a:t>
            </a:r>
            <a:endParaRPr lang="zh-CN" altLang="en-US" dirty="0" smtClean="0"/>
          </a:p>
          <a:p>
            <a:pPr lvl="1"/>
            <a:r>
              <a:rPr lang="en-US" altLang="zh-CN" dirty="0" smtClean="0"/>
              <a:t>Tunable</a:t>
            </a:r>
            <a:r>
              <a:rPr lang="zh-CN" altLang="en-US" dirty="0" smtClean="0"/>
              <a:t> </a:t>
            </a:r>
            <a:r>
              <a:rPr lang="en-US" altLang="zh-CN" dirty="0" smtClean="0"/>
              <a:t>parameters</a:t>
            </a:r>
            <a:r>
              <a:rPr lang="zh-CN" altLang="en-US" dirty="0" smtClean="0"/>
              <a:t> </a:t>
            </a:r>
            <a:r>
              <a:rPr lang="en-US" altLang="zh-CN" dirty="0" smtClean="0"/>
              <a:t>and</a:t>
            </a:r>
            <a:r>
              <a:rPr lang="zh-CN" altLang="en-US" dirty="0" smtClean="0"/>
              <a:t> </a:t>
            </a:r>
            <a:r>
              <a:rPr lang="en-US" altLang="zh-CN" dirty="0" smtClean="0"/>
              <a:t>decision</a:t>
            </a:r>
            <a:r>
              <a:rPr lang="zh-CN" altLang="en-US" dirty="0" smtClean="0"/>
              <a:t> </a:t>
            </a:r>
            <a:r>
              <a:rPr lang="en-US" altLang="zh-CN" dirty="0" smtClean="0"/>
              <a:t>logic</a:t>
            </a:r>
          </a:p>
          <a:p>
            <a:pPr lvl="1"/>
            <a:r>
              <a:rPr lang="en-US" altLang="zh-CN" dirty="0" smtClean="0"/>
              <a:t>It depends</a:t>
            </a:r>
            <a:r>
              <a:rPr lang="en-US" altLang="zh-CN" baseline="0" dirty="0" smtClean="0"/>
              <a:t> on the handoff type and its goals. </a:t>
            </a:r>
            <a:endParaRPr lang="en-US" altLang="zh-CN" dirty="0" smtClean="0"/>
          </a:p>
          <a:p>
            <a:pPr marL="457200" lvl="1" indent="0">
              <a:buNone/>
            </a:pPr>
            <a:endParaRPr lang="zh-CN" altLang="en-US" dirty="0" smtClean="0"/>
          </a:p>
          <a:p>
            <a:r>
              <a:rPr lang="en-US" dirty="0" smtClean="0"/>
              <a:t>Second,</a:t>
            </a:r>
            <a:r>
              <a:rPr lang="en-US" baseline="0" dirty="0" smtClean="0"/>
              <a:t>  this procedure is distributed. Each one make a local decision. Once it is switched to cell 2, it will use cell2’s handoff decision logic, configuration and measurement.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44</a:t>
            </a:fld>
            <a:endParaRPr lang="en-US"/>
          </a:p>
        </p:txBody>
      </p:sp>
    </p:spTree>
    <p:extLst>
      <p:ext uri="{BB962C8B-B14F-4D97-AF65-F5344CB8AC3E}">
        <p14:creationId xmlns:p14="http://schemas.microsoft.com/office/powerpoint/2010/main" val="1524714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[Background,</a:t>
            </a:r>
            <a:r>
              <a:rPr lang="en-US" baseline="0" dirty="0" smtClean="0"/>
              <a:t> types]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fact, there exist different types of handoffs in real networks.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Basically, there are two categories.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 Idle-state handoff: (no activity)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initial procedure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cell selection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cell reselection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this handoff changes the serving cell but there is no need to maintain any active connections.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active state handoffs: once the serving cell switches, the active connection must be migrated from one to another.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realize them, there exist different procedures and each may have their own goals.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example, idle-state handoff decide the serving cell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Femtocell</a:t>
            </a:r>
            <a:r>
              <a:rPr lang="en-US" baseline="0" dirty="0" smtClean="0"/>
              <a:t> offload aims to reduce the workload at the network infrastructure and is aggressive to move to </a:t>
            </a:r>
            <a:r>
              <a:rPr lang="en-US" baseline="0" dirty="0" err="1" smtClean="0"/>
              <a:t>femtocell</a:t>
            </a:r>
            <a:r>
              <a:rPr lang="en-US" baseline="0" dirty="0" smtClean="0"/>
              <a:t> or </a:t>
            </a:r>
            <a:r>
              <a:rPr lang="en-US" baseline="0" dirty="0" err="1" smtClean="0"/>
              <a:t>wifi</a:t>
            </a:r>
            <a:r>
              <a:rPr lang="en-US" baseline="0" dirty="0" smtClean="0"/>
              <a:t> if possible.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endParaRPr lang="en-US" dirty="0" smtClean="0"/>
          </a:p>
        </p:txBody>
      </p:sp>
      <p:sp>
        <p:nvSpPr>
          <p:cNvPr id="4" name="Slide Number Placeholder 3"/>
          <p:cNvSpPr>
            <a:spLocks noGrp="1"/>
          </p:cNvSpPr>
          <p:nvPr>
            <p:ph type="sldNum" sz="quarter" idx="10"/>
          </p:nvPr>
        </p:nvSpPr>
        <p:spPr/>
        <p:txBody>
          <a:bodyPr/>
          <a:lstStyle/>
          <a:p>
            <a:fld id="{0C3F0D24-CF08-7749-BA54-94547E6D1E8D}" type="slidenum">
              <a:rPr lang="en-US" smtClean="0"/>
              <a:t>45</a:t>
            </a:fld>
            <a:endParaRPr lang="en-US"/>
          </a:p>
        </p:txBody>
      </p:sp>
    </p:spTree>
    <p:extLst>
      <p:ext uri="{BB962C8B-B14F-4D97-AF65-F5344CB8AC3E}">
        <p14:creationId xmlns:p14="http://schemas.microsoft.com/office/powerpoint/2010/main" val="1131810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535EF3-0C88-4C67-955E-FE82380EBA9A}" type="slidenum">
              <a:rPr lang="zh-CN" altLang="en-US" smtClean="0"/>
              <a:t>46</a:t>
            </a:fld>
            <a:endParaRPr lang="zh-CN" altLang="en-US"/>
          </a:p>
        </p:txBody>
      </p:sp>
    </p:spTree>
    <p:extLst>
      <p:ext uri="{BB962C8B-B14F-4D97-AF65-F5344CB8AC3E}">
        <p14:creationId xmlns:p14="http://schemas.microsoft.com/office/powerpoint/2010/main" val="1995290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identify</a:t>
            </a:r>
            <a:r>
              <a:rPr lang="en-US" baseline="0" dirty="0" smtClean="0"/>
              <a:t>  the first case, the desired cell is not reachable because </a:t>
            </a:r>
            <a:r>
              <a:rPr lang="en-US" dirty="0" err="1" smtClean="0"/>
              <a:t>intermedite</a:t>
            </a:r>
            <a:r>
              <a:rPr lang="en-US" dirty="0" smtClean="0"/>
              <a:t> cells </a:t>
            </a:r>
            <a:br>
              <a:rPr lang="en-US" dirty="0" smtClean="0"/>
            </a:br>
            <a:r>
              <a:rPr lang="en-US" dirty="0" smtClean="0"/>
              <a:t>are not accessible due to missing configurations. </a:t>
            </a:r>
          </a:p>
          <a:p>
            <a:endParaRPr lang="en-US" dirty="0" smtClean="0"/>
          </a:p>
          <a:p>
            <a:r>
              <a:rPr lang="en-US" baseline="0" dirty="0" smtClean="0"/>
              <a:t>This belongs to the first category of convergence split. </a:t>
            </a:r>
          </a:p>
          <a:p>
            <a:r>
              <a:rPr lang="en-US" baseline="0" dirty="0" smtClean="0"/>
              <a:t>Here we find two concrete instances.</a:t>
            </a:r>
          </a:p>
          <a:p>
            <a:endParaRPr lang="en-US" baseline="0" dirty="0" smtClean="0"/>
          </a:p>
          <a:p>
            <a:r>
              <a:rPr lang="en-US" baseline="0" dirty="0" smtClean="0"/>
              <a:t>The first instance is among 2G, 3G and 4G. The phone fails to switch to 4G when it is originally in 2G.</a:t>
            </a:r>
          </a:p>
          <a:p>
            <a:endParaRPr lang="en-US" baseline="0" dirty="0" smtClean="0"/>
          </a:p>
          <a:p>
            <a:r>
              <a:rPr lang="en-US" baseline="0" dirty="0" smtClean="0"/>
              <a:t>Here is the expected case.  The handoff is configured as follow. </a:t>
            </a:r>
          </a:p>
          <a:p>
            <a:r>
              <a:rPr lang="en-US" baseline="0" dirty="0" smtClean="0"/>
              <a:t>It switch from 2G to 3G when 3G cell is strong enough (larger than -108 </a:t>
            </a:r>
            <a:r>
              <a:rPr lang="en-US" baseline="0" dirty="0" err="1" smtClean="0"/>
              <a:t>dBm</a:t>
            </a:r>
            <a:r>
              <a:rPr lang="en-US" baseline="0" dirty="0" smtClean="0"/>
              <a:t>, because 3G is preferred ).</a:t>
            </a:r>
          </a:p>
          <a:p>
            <a:r>
              <a:rPr lang="en-US" baseline="0" dirty="0" smtClean="0"/>
              <a:t>Similarly, it will switch from 3G to 4G when 4G cell is strong enough.</a:t>
            </a:r>
          </a:p>
          <a:p>
            <a:endParaRPr lang="en-US" baseline="0" dirty="0" smtClean="0"/>
          </a:p>
          <a:p>
            <a:r>
              <a:rPr lang="en-US" baseline="0" dirty="0" smtClean="0"/>
              <a:t>However, in case of no 3G cells, handoff from 2G to 4G doesn’t happen. </a:t>
            </a:r>
          </a:p>
          <a:p>
            <a:r>
              <a:rPr lang="en-US" baseline="0" dirty="0" smtClean="0"/>
              <a:t>For example, the phone is originally in 2G and moves to a new area which is covered by 4G and 2G only. </a:t>
            </a:r>
          </a:p>
          <a:p>
            <a:r>
              <a:rPr lang="en-US" baseline="0" dirty="0" smtClean="0"/>
              <a:t>However, in no presence of 3G, there is no way to reach 4G from 2G. </a:t>
            </a:r>
          </a:p>
          <a:p>
            <a:endParaRPr lang="en-US" baseline="0" dirty="0" smtClean="0"/>
          </a:p>
          <a:p>
            <a:r>
              <a:rPr lang="en-US" baseline="0" dirty="0" smtClean="0"/>
              <a:t>The root cause is there is no configurations for the direct handoff from 2G to 4G.</a:t>
            </a:r>
          </a:p>
          <a:p>
            <a:endParaRPr lang="en-US" baseline="0" dirty="0" smtClean="0"/>
          </a:p>
          <a:p>
            <a:r>
              <a:rPr lang="en-US" baseline="0" dirty="0" smtClean="0"/>
              <a:t>In practice, it is possibly because 2G cells were deployed a long ago and are phasing out. The operator focus on deploying 4G and 3G cells but didn’t update the configurations on 2G (didn’t add a path from 2G to 4G). </a:t>
            </a:r>
          </a:p>
          <a:p>
            <a:endParaRPr lang="en-US" baseline="0" dirty="0" smtClean="0"/>
          </a:p>
          <a:p>
            <a:r>
              <a:rPr lang="en-US" baseline="0" dirty="0" smtClean="0"/>
              <a:t>---</a:t>
            </a:r>
          </a:p>
          <a:p>
            <a:r>
              <a:rPr lang="en-US" baseline="0" dirty="0" smtClean="0"/>
              <a:t>This is not the only possible instance. It can also happen when 3G is too weak. </a:t>
            </a:r>
          </a:p>
          <a:p>
            <a:r>
              <a:rPr lang="en-US" baseline="0" dirty="0" smtClean="0"/>
              <a:t>Some devices can supports specific 3G tech which is not supported by current operators. </a:t>
            </a:r>
          </a:p>
          <a:p>
            <a:r>
              <a:rPr lang="en-US" baseline="0" dirty="0" smtClean="0"/>
              <a:t>For example a phone used in China which supports only TD-SCDMA is roaming in USA.</a:t>
            </a:r>
          </a:p>
          <a:p>
            <a:endParaRPr lang="en-US" baseline="0" dirty="0" smtClean="0"/>
          </a:p>
          <a:p>
            <a:endParaRPr lang="en-US" baseline="0" dirty="0" smtClean="0"/>
          </a:p>
          <a:p>
            <a:endParaRPr lang="en-US" baseline="0" dirty="0" smtClean="0"/>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48</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identify</a:t>
            </a:r>
            <a:r>
              <a:rPr lang="en-US" baseline="0" dirty="0" smtClean="0"/>
              <a:t>  the first case, the desired cell is not reachable because </a:t>
            </a:r>
            <a:r>
              <a:rPr lang="en-US" dirty="0" err="1" smtClean="0"/>
              <a:t>intermedite</a:t>
            </a:r>
            <a:r>
              <a:rPr lang="en-US" dirty="0" smtClean="0"/>
              <a:t> cells </a:t>
            </a:r>
            <a:br>
              <a:rPr lang="en-US" dirty="0" smtClean="0"/>
            </a:br>
            <a:r>
              <a:rPr lang="en-US" dirty="0" smtClean="0"/>
              <a:t>are not accessible due to missing configurations. </a:t>
            </a:r>
          </a:p>
          <a:p>
            <a:endParaRPr lang="en-US" dirty="0" smtClean="0"/>
          </a:p>
          <a:p>
            <a:r>
              <a:rPr lang="en-US" baseline="0" dirty="0" smtClean="0"/>
              <a:t>This belongs to the first category of convergence split. </a:t>
            </a:r>
          </a:p>
          <a:p>
            <a:r>
              <a:rPr lang="en-US" baseline="0" dirty="0" smtClean="0"/>
              <a:t>Here we find two concrete instances.</a:t>
            </a:r>
          </a:p>
          <a:p>
            <a:endParaRPr lang="en-US" baseline="0" dirty="0" smtClean="0"/>
          </a:p>
          <a:p>
            <a:r>
              <a:rPr lang="en-US" baseline="0" dirty="0" smtClean="0"/>
              <a:t>The first instance is among 2G, 3G and 4G. The phone fails to switch to 4G when it is originally in 2G.</a:t>
            </a:r>
          </a:p>
          <a:p>
            <a:endParaRPr lang="en-US" baseline="0" dirty="0" smtClean="0"/>
          </a:p>
          <a:p>
            <a:r>
              <a:rPr lang="en-US" baseline="0" dirty="0" smtClean="0"/>
              <a:t>Here is the expected case.  The handoff is configured as follow. </a:t>
            </a:r>
          </a:p>
          <a:p>
            <a:r>
              <a:rPr lang="en-US" baseline="0" dirty="0" smtClean="0"/>
              <a:t>It switch from 2G to 3G when 3G cell is strong enough (larger than -108 </a:t>
            </a:r>
            <a:r>
              <a:rPr lang="en-US" baseline="0" dirty="0" err="1" smtClean="0"/>
              <a:t>dBm</a:t>
            </a:r>
            <a:r>
              <a:rPr lang="en-US" baseline="0" dirty="0" smtClean="0"/>
              <a:t>, because 3G is preferred ).</a:t>
            </a:r>
          </a:p>
          <a:p>
            <a:r>
              <a:rPr lang="en-US" baseline="0" dirty="0" smtClean="0"/>
              <a:t>Similarly, it will switch from 3G to 4G when 4G cell is strong enough.</a:t>
            </a:r>
          </a:p>
          <a:p>
            <a:endParaRPr lang="en-US" baseline="0" dirty="0" smtClean="0"/>
          </a:p>
          <a:p>
            <a:r>
              <a:rPr lang="en-US" baseline="0" dirty="0" smtClean="0"/>
              <a:t>However, in case of no 3G cells, handoff from 2G to 4G doesn’t happen. </a:t>
            </a:r>
          </a:p>
          <a:p>
            <a:r>
              <a:rPr lang="en-US" baseline="0" dirty="0" smtClean="0"/>
              <a:t>For example, the phone is originally in 2G and moves to a new area which is covered by 4G and 2G only. </a:t>
            </a:r>
          </a:p>
          <a:p>
            <a:r>
              <a:rPr lang="en-US" baseline="0" dirty="0" smtClean="0"/>
              <a:t>However, in no presence of 3G, there is no way to reach 4G from 2G. </a:t>
            </a:r>
          </a:p>
          <a:p>
            <a:endParaRPr lang="en-US" baseline="0" dirty="0" smtClean="0"/>
          </a:p>
          <a:p>
            <a:r>
              <a:rPr lang="en-US" baseline="0" dirty="0" smtClean="0"/>
              <a:t>The root cause is there is no configurations for the direct handoff from 2G to 4G.</a:t>
            </a:r>
          </a:p>
          <a:p>
            <a:endParaRPr lang="en-US" baseline="0" dirty="0" smtClean="0"/>
          </a:p>
          <a:p>
            <a:r>
              <a:rPr lang="en-US" baseline="0" dirty="0" smtClean="0"/>
              <a:t>In practice, it is possibly because 2G cells were deployed a long ago and are phasing out. The operator focus on deploying 4G and 3G cells but didn’t update the configurations on 2G (didn’t add a path from 2G to 4G). </a:t>
            </a:r>
          </a:p>
          <a:p>
            <a:endParaRPr lang="en-US" baseline="0" dirty="0" smtClean="0"/>
          </a:p>
          <a:p>
            <a:r>
              <a:rPr lang="en-US" baseline="0" dirty="0" smtClean="0"/>
              <a:t>---</a:t>
            </a:r>
          </a:p>
          <a:p>
            <a:r>
              <a:rPr lang="en-US" baseline="0" dirty="0" smtClean="0"/>
              <a:t>This is not the only possible instance. It can also happen when 3G is too weak. </a:t>
            </a:r>
          </a:p>
          <a:p>
            <a:r>
              <a:rPr lang="en-US" baseline="0" dirty="0" smtClean="0"/>
              <a:t>Some devices can supports specific 3G tech which is not supported by current operators. </a:t>
            </a:r>
          </a:p>
          <a:p>
            <a:r>
              <a:rPr lang="en-US" baseline="0" dirty="0" smtClean="0"/>
              <a:t>For example a phone used in China which supports only TD-SCDMA is roaming in </a:t>
            </a:r>
            <a:r>
              <a:rPr lang="en-US" baseline="0" smtClean="0"/>
              <a:t>USA.</a:t>
            </a:r>
          </a:p>
          <a:p>
            <a:endParaRPr lang="en-US" baseline="0" dirty="0" smtClean="0"/>
          </a:p>
          <a:p>
            <a:endParaRPr lang="en-US" baseline="0" dirty="0" smtClean="0"/>
          </a:p>
          <a:p>
            <a:endParaRPr lang="en-US" baseline="0" dirty="0" smtClean="0"/>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49</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{It hurts user experience since 2G is slower than 4G. </a:t>
            </a:r>
          </a:p>
          <a:p>
            <a:endParaRPr lang="en-US" dirty="0" smtClean="0"/>
          </a:p>
          <a:p>
            <a:r>
              <a:rPr lang="en-US" dirty="0" smtClean="0"/>
              <a:t>We run the webpage browsing test at such a location.</a:t>
            </a:r>
            <a:r>
              <a:rPr lang="en-US" baseline="0" dirty="0" smtClean="0"/>
              <a:t> </a:t>
            </a:r>
            <a:endParaRPr lang="en-US" dirty="0" smtClean="0"/>
          </a:p>
          <a:p>
            <a:r>
              <a:rPr lang="en-US" dirty="0" smtClean="0"/>
              <a:t>we use Firefox to fetch the webpage (</a:t>
            </a:r>
            <a:r>
              <a:rPr lang="en-US" dirty="0" err="1" smtClean="0"/>
              <a:t>www.cnn.com</a:t>
            </a:r>
            <a:r>
              <a:rPr lang="en-US" dirty="0" smtClean="0"/>
              <a:t>) every 1min. </a:t>
            </a:r>
          </a:p>
          <a:p>
            <a:endParaRPr lang="en-US" dirty="0" smtClean="0"/>
          </a:p>
          <a:p>
            <a:r>
              <a:rPr lang="en-US" dirty="0" smtClean="0"/>
              <a:t>We</a:t>
            </a:r>
            <a:r>
              <a:rPr lang="en-US" baseline="0" dirty="0" smtClean="0"/>
              <a:t> first show the log of serving cells in 1-hour test. </a:t>
            </a:r>
            <a:r>
              <a:rPr lang="en-US" dirty="0" smtClean="0"/>
              <a:t>In OP-I, once the first call is made, the phone gets stuck in 2G afterwards. </a:t>
            </a:r>
          </a:p>
          <a:p>
            <a:endParaRPr lang="en-US" dirty="0" smtClean="0"/>
          </a:p>
          <a:p>
            <a:r>
              <a:rPr lang="en-US" dirty="0" smtClean="0"/>
              <a:t>In OP-II, the phone can switch back to 4G after the voice call.</a:t>
            </a:r>
            <a:r>
              <a:rPr lang="en-US" baseline="0" dirty="0" smtClean="0"/>
              <a:t> </a:t>
            </a:r>
            <a:r>
              <a:rPr lang="en-US" dirty="0" smtClean="0"/>
              <a:t>The minimal switch time is 30s, and the maximum switch time is 253s. </a:t>
            </a:r>
          </a:p>
          <a:p>
            <a:endParaRPr lang="en-US" dirty="0" smtClean="0"/>
          </a:p>
          <a:p>
            <a:r>
              <a:rPr lang="en-US" dirty="0" smtClean="0"/>
              <a:t>Now let us see</a:t>
            </a:r>
            <a:r>
              <a:rPr lang="en-US" baseline="0" dirty="0" smtClean="0"/>
              <a:t> </a:t>
            </a:r>
            <a:r>
              <a:rPr lang="en-US" dirty="0" smtClean="0"/>
              <a:t>the page loading time in both</a:t>
            </a:r>
            <a:r>
              <a:rPr lang="en-US" baseline="0" dirty="0" smtClean="0"/>
              <a:t> </a:t>
            </a:r>
            <a:r>
              <a:rPr lang="en-US" dirty="0" smtClean="0"/>
              <a:t>carriers. </a:t>
            </a:r>
          </a:p>
          <a:p>
            <a:r>
              <a:rPr lang="en-US" dirty="0" smtClean="0"/>
              <a:t>In OP-I, except before the first call is made, the user device's page loading suffers from 2G's low data rate. The average loading time is 15.4s.</a:t>
            </a:r>
          </a:p>
          <a:p>
            <a:endParaRPr lang="en-US" dirty="0" smtClean="0"/>
          </a:p>
          <a:p>
            <a:r>
              <a:rPr lang="en-US" dirty="0" smtClean="0"/>
              <a:t>In OP-II, the average loading time is  3.7s. Depending on whether in active state or not, the phone in OP-II may still suffer from low-rate 2G temporarily. </a:t>
            </a:r>
          </a:p>
          <a:p>
            <a:r>
              <a:rPr lang="en-US" dirty="0" smtClean="0"/>
              <a:t>2G slows down by 35.8x on average (\</a:t>
            </a:r>
            <a:r>
              <a:rPr lang="en-US" dirty="0" err="1" smtClean="0"/>
              <a:t>ie</a:t>
            </a:r>
            <a:r>
              <a:rPr lang="en-US" dirty="0" smtClean="0"/>
              <a:t>, 15.4s for 2G, and 0.4s for 4G).}</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50</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identify another similar instance but leads to different consequence.</a:t>
            </a:r>
          </a:p>
          <a:p>
            <a:r>
              <a:rPr lang="en-US" baseline="0" dirty="0" smtClean="0"/>
              <a:t>It happens among </a:t>
            </a:r>
            <a:r>
              <a:rPr lang="en-US" baseline="0" dirty="0" err="1" smtClean="0"/>
              <a:t>femotocell</a:t>
            </a:r>
            <a:r>
              <a:rPr lang="en-US" baseline="0" dirty="0" smtClean="0"/>
              <a:t>, 3G and 4G cells. </a:t>
            </a:r>
          </a:p>
          <a:p>
            <a:endParaRPr lang="en-US" baseline="0" dirty="0" smtClean="0"/>
          </a:p>
          <a:p>
            <a:r>
              <a:rPr lang="en-US" dirty="0" smtClean="0"/>
              <a:t>===</a:t>
            </a:r>
          </a:p>
          <a:p>
            <a:r>
              <a:rPr lang="en-US" dirty="0" smtClean="0"/>
              <a:t>The</a:t>
            </a:r>
            <a:r>
              <a:rPr lang="en-US" baseline="0" dirty="0" smtClean="0"/>
              <a:t> phone </a:t>
            </a:r>
            <a:r>
              <a:rPr lang="en-US" dirty="0" smtClean="0"/>
              <a:t>becomes out of service once moving outside the 3G </a:t>
            </a:r>
            <a:r>
              <a:rPr lang="en-US" dirty="0" err="1" smtClean="0"/>
              <a:t>femtocell</a:t>
            </a:r>
            <a:r>
              <a:rPr lang="en-US" dirty="0" smtClean="0"/>
              <a:t> coverage, despite the existence of a 4G cell. </a:t>
            </a:r>
          </a:p>
          <a:p>
            <a:endParaRPr lang="en-US" dirty="0" smtClean="0"/>
          </a:p>
          <a:p>
            <a:r>
              <a:rPr lang="en-US" dirty="0" smtClean="0"/>
              <a:t>The root cause is that,</a:t>
            </a:r>
            <a:r>
              <a:rPr lang="en-US" baseline="0" dirty="0" smtClean="0"/>
              <a:t> </a:t>
            </a:r>
            <a:r>
              <a:rPr lang="en-US" dirty="0" smtClean="0"/>
              <a:t>the 3G </a:t>
            </a:r>
            <a:r>
              <a:rPr lang="en-US" dirty="0" err="1" smtClean="0"/>
              <a:t>femtocell</a:t>
            </a:r>
            <a:r>
              <a:rPr lang="en-US" dirty="0" smtClean="0"/>
              <a:t> has no configuration rule to the 4G cell, but only has the rule to a 3G public cell. </a:t>
            </a:r>
          </a:p>
          <a:p>
            <a:endParaRPr lang="en-US" dirty="0" smtClean="0"/>
          </a:p>
          <a:p>
            <a:r>
              <a:rPr lang="en-US" dirty="0" smtClean="0"/>
              <a:t>When a 3G cell is not accessible (here, 3G is extremely weak), the migration to 4G (via the intermediate 3G cell) is infeasible. </a:t>
            </a:r>
          </a:p>
          <a:p>
            <a:endParaRPr lang="en-US" dirty="0" smtClean="0"/>
          </a:p>
          <a:p>
            <a:r>
              <a:rPr lang="en-US" dirty="0" smtClean="0"/>
              <a:t>The device is thus stuck at out-of-service in this case</a:t>
            </a:r>
            <a:r>
              <a:rPr lang="en-US" baseline="0" dirty="0" smtClean="0"/>
              <a:t>. It is even worse since no 2G can be used. </a:t>
            </a:r>
            <a:endParaRPr lang="en-US" dirty="0" smtClean="0"/>
          </a:p>
          <a:p>
            <a:endParaRPr lang="en-US" dirty="0" smtClean="0"/>
          </a:p>
          <a:p>
            <a:endParaRPr lang="en-US" dirty="0" smtClean="0"/>
          </a:p>
          <a:p>
            <a:r>
              <a:rPr lang="en-US" dirty="0" smtClean="0"/>
              <a:t>{This </a:t>
            </a:r>
            <a:r>
              <a:rPr lang="en-US" dirty="0" err="1" smtClean="0"/>
              <a:t>femtocell</a:t>
            </a:r>
            <a:r>
              <a:rPr lang="en-US" dirty="0" smtClean="0"/>
              <a:t> deployment indeed follows the common guideline, which suggests the </a:t>
            </a:r>
            <a:r>
              <a:rPr lang="en-US" dirty="0" err="1" smtClean="0"/>
              <a:t>femtocell</a:t>
            </a:r>
            <a:r>
              <a:rPr lang="en-US" dirty="0" smtClean="0"/>
              <a:t> to be deployed with weak </a:t>
            </a:r>
            <a:r>
              <a:rPr lang="en-US" dirty="0" err="1" smtClean="0"/>
              <a:t>macrocell</a:t>
            </a:r>
            <a:r>
              <a:rPr lang="en-US" dirty="0" smtClean="0"/>
              <a:t> coverage~\cite{</a:t>
            </a:r>
            <a:r>
              <a:rPr lang="en-US" dirty="0" err="1" smtClean="0"/>
              <a:t>femtocell</a:t>
            </a:r>
            <a:r>
              <a:rPr lang="en-US" dirty="0" smtClean="0"/>
              <a:t>-weak}.</a:t>
            </a:r>
          </a:p>
          <a:p>
            <a:r>
              <a:rPr lang="en-US" dirty="0" smtClean="0"/>
              <a:t>Unfortunately, here such guideline would still trigger this problematic instance.}</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51</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observe this problem when a phone is about to leave the </a:t>
            </a:r>
            <a:r>
              <a:rPr lang="en-US" dirty="0" err="1" smtClean="0"/>
              <a:t>femtocell</a:t>
            </a:r>
            <a:r>
              <a:rPr lang="en-US" dirty="0" smtClean="0"/>
              <a:t> and moves to an area with 4G. </a:t>
            </a:r>
          </a:p>
          <a:p>
            <a:r>
              <a:rPr lang="en-US" dirty="0" smtClean="0"/>
              <a:t>We find that all four </a:t>
            </a:r>
            <a:r>
              <a:rPr lang="en-US" dirty="0" err="1" smtClean="0"/>
              <a:t>femtocells</a:t>
            </a:r>
            <a:r>
              <a:rPr lang="en-US" dirty="0" smtClean="0"/>
              <a:t> have no direct handoff rule to 4G. This problem thus happens once the </a:t>
            </a:r>
            <a:r>
              <a:rPr lang="en-US" dirty="0" err="1" smtClean="0"/>
              <a:t>femtocell</a:t>
            </a:r>
            <a:r>
              <a:rPr lang="en-US" dirty="0" smtClean="0"/>
              <a:t> is deployed in areas with no or weak 3G.</a:t>
            </a:r>
          </a:p>
          <a:p>
            <a:r>
              <a:rPr lang="en-US" dirty="0" smtClean="0"/>
              <a:t>We observe that 5 of 63 areas have 2G and 4G without 3G.</a:t>
            </a:r>
          </a:p>
          <a:p>
            <a:endParaRPr lang="en-US" dirty="0" smtClean="0"/>
          </a:p>
          <a:p>
            <a:r>
              <a:rPr lang="en-US" dirty="0" smtClean="0"/>
              <a:t>We quantify the impact through a comparison experiment with/without 3G. </a:t>
            </a:r>
          </a:p>
          <a:p>
            <a:r>
              <a:rPr lang="en-US" dirty="0" smtClean="0"/>
              <a:t>We deploy a </a:t>
            </a:r>
            <a:r>
              <a:rPr lang="en-US" dirty="0" err="1" smtClean="0"/>
              <a:t>femtocell</a:t>
            </a:r>
            <a:r>
              <a:rPr lang="en-US" dirty="0" smtClean="0"/>
              <a:t> at two indoor places: one without 3G coverage, while the other with 3G signal strength in (-80dBm, -90dBm). We place the phone at the coverage boundary of the </a:t>
            </a:r>
            <a:r>
              <a:rPr lang="en-US" dirty="0" err="1" smtClean="0"/>
              <a:t>Femtocell</a:t>
            </a:r>
            <a:r>
              <a:rPr lang="en-US" dirty="0" smtClean="0"/>
              <a:t>, and record the switching time from the </a:t>
            </a:r>
            <a:r>
              <a:rPr lang="en-US" dirty="0" err="1" smtClean="0"/>
              <a:t>femtocell</a:t>
            </a:r>
            <a:r>
              <a:rPr lang="en-US" dirty="0" smtClean="0"/>
              <a:t> to 4G. </a:t>
            </a:r>
          </a:p>
          <a:p>
            <a:endParaRPr lang="en-US" dirty="0" smtClean="0"/>
          </a:p>
          <a:p>
            <a:r>
              <a:rPr lang="en-US" dirty="0" smtClean="0"/>
              <a:t>[Click]</a:t>
            </a:r>
            <a:r>
              <a:rPr lang="en-US" baseline="0" dirty="0" smtClean="0"/>
              <a:t> </a:t>
            </a:r>
          </a:p>
          <a:p>
            <a:r>
              <a:rPr lang="en-US" dirty="0" smtClean="0"/>
              <a:t>With 3G, the device works well; without public 3G, the phone may be out of service up to 125.8s (25 seconds on average). This is because the device has to scan all frequency bands to find 4G after the device loses its </a:t>
            </a:r>
            <a:r>
              <a:rPr lang="en-US" dirty="0" err="1" smtClean="0"/>
              <a:t>femtocell</a:t>
            </a:r>
            <a:r>
              <a:rPr lang="en-US" dirty="0" smtClean="0"/>
              <a:t> access. The handoff fails. </a:t>
            </a:r>
          </a:p>
        </p:txBody>
      </p:sp>
      <p:sp>
        <p:nvSpPr>
          <p:cNvPr id="4" name="Slide Number Placeholder 3"/>
          <p:cNvSpPr>
            <a:spLocks noGrp="1"/>
          </p:cNvSpPr>
          <p:nvPr>
            <p:ph type="sldNum" sz="quarter" idx="10"/>
          </p:nvPr>
        </p:nvSpPr>
        <p:spPr/>
        <p:txBody>
          <a:bodyPr/>
          <a:lstStyle/>
          <a:p>
            <a:fld id="{0C3F0D24-CF08-7749-BA54-94547E6D1E8D}" type="slidenum">
              <a:rPr lang="en-US" smtClean="0"/>
              <a:t>52</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quantify the impact through a comparison experiment with/without 3G. </a:t>
            </a:r>
          </a:p>
          <a:p>
            <a:r>
              <a:rPr lang="en-US" dirty="0" smtClean="0"/>
              <a:t>We deploy a </a:t>
            </a:r>
            <a:r>
              <a:rPr lang="en-US" dirty="0" err="1" smtClean="0"/>
              <a:t>femtocell</a:t>
            </a:r>
            <a:r>
              <a:rPr lang="en-US" dirty="0" smtClean="0"/>
              <a:t> at two indoor places: one without 3G coverage, while the other with 3G signal strength in (-80dBm, -90dBm). We place the phone at the coverage boundary of the </a:t>
            </a:r>
            <a:r>
              <a:rPr lang="en-US" dirty="0" err="1" smtClean="0"/>
              <a:t>Femtocell</a:t>
            </a:r>
            <a:r>
              <a:rPr lang="en-US" dirty="0" smtClean="0"/>
              <a:t>, and record the switching time from the </a:t>
            </a:r>
            <a:r>
              <a:rPr lang="en-US" dirty="0" err="1" smtClean="0"/>
              <a:t>femtocell</a:t>
            </a:r>
            <a:r>
              <a:rPr lang="en-US" dirty="0" smtClean="0"/>
              <a:t> to 4G. </a:t>
            </a:r>
          </a:p>
          <a:p>
            <a:endParaRPr lang="en-US" dirty="0" smtClean="0"/>
          </a:p>
          <a:p>
            <a:r>
              <a:rPr lang="en-US" dirty="0" smtClean="0"/>
              <a:t>[Click]</a:t>
            </a:r>
            <a:r>
              <a:rPr lang="en-US" baseline="0" dirty="0" smtClean="0"/>
              <a:t> </a:t>
            </a:r>
          </a:p>
          <a:p>
            <a:r>
              <a:rPr lang="en-US" baseline="0" dirty="0" smtClean="0"/>
              <a:t>The left figure shows that</a:t>
            </a:r>
          </a:p>
          <a:p>
            <a:r>
              <a:rPr lang="en-US" dirty="0" smtClean="0"/>
              <a:t>With 3G, the device works well; without public 3G, the phone may be out of service up to 125.8s (25 seconds on average). </a:t>
            </a:r>
          </a:p>
          <a:p>
            <a:r>
              <a:rPr lang="en-US" dirty="0" smtClean="0"/>
              <a:t>This is because the device has to scan all frequency bands to find 4G after the device loses its </a:t>
            </a:r>
            <a:r>
              <a:rPr lang="en-US" dirty="0" err="1" smtClean="0"/>
              <a:t>femtocell</a:t>
            </a:r>
            <a:r>
              <a:rPr lang="en-US" dirty="0" smtClean="0"/>
              <a:t> access. The handoff fails. </a:t>
            </a:r>
          </a:p>
          <a:p>
            <a:endParaRPr lang="en-US" dirty="0" smtClean="0"/>
          </a:p>
          <a:p>
            <a:r>
              <a:rPr lang="en-US" dirty="0" smtClean="0"/>
              <a:t>The right</a:t>
            </a:r>
            <a:r>
              <a:rPr lang="en-US" baseline="0" dirty="0" smtClean="0"/>
              <a:t> figure shows its CDF. </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C3F0D24-CF08-7749-BA54-94547E6D1E8D}" type="slidenum">
              <a:rPr lang="en-US" smtClean="0"/>
              <a:t>53</a:t>
            </a:fld>
            <a:endParaRPr lang="en-US"/>
          </a:p>
        </p:txBody>
      </p:sp>
    </p:spTree>
    <p:extLst>
      <p:ext uri="{BB962C8B-B14F-4D97-AF65-F5344CB8AC3E}">
        <p14:creationId xmlns:p14="http://schemas.microsoft.com/office/powerpoint/2010/main" val="23010820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identify two instances in the second category. </a:t>
            </a:r>
          </a:p>
          <a:p>
            <a:r>
              <a:rPr lang="en-US" dirty="0" smtClean="0"/>
              <a:t>Ideally,</a:t>
            </a:r>
            <a:r>
              <a:rPr lang="en-US" baseline="0" dirty="0" smtClean="0"/>
              <a:t> the desired cell is reachable but in practice not. </a:t>
            </a:r>
          </a:p>
          <a:p>
            <a:endParaRPr lang="en-US" baseline="0" dirty="0" smtClean="0"/>
          </a:p>
          <a:p>
            <a:r>
              <a:rPr lang="en-US" baseline="0" dirty="0" smtClean="0"/>
              <a:t>The first instance is that </a:t>
            </a:r>
            <a:r>
              <a:rPr lang="en-US" dirty="0" smtClean="0"/>
              <a:t>the convergence process to the target cell may also halt when it is disrupted by another candidate cell. </a:t>
            </a:r>
          </a:p>
          <a:p>
            <a:r>
              <a:rPr lang="en-US" dirty="0" smtClean="0"/>
              <a:t>It implies that the problem lies in the order in making the decision. </a:t>
            </a:r>
          </a:p>
          <a:p>
            <a:r>
              <a:rPr lang="en-US" dirty="0" smtClean="0"/>
              <a:t>Here is the</a:t>
            </a:r>
            <a:r>
              <a:rPr lang="en-US" baseline="0" dirty="0" smtClean="0"/>
              <a:t> real-world example. </a:t>
            </a:r>
            <a:endParaRPr lang="en-US" dirty="0" smtClean="0"/>
          </a:p>
          <a:p>
            <a:r>
              <a:rPr lang="en-US" dirty="0" smtClean="0"/>
              <a:t>The user device is at the active state and about to leave its 4G serving cell (here, 4G). The new location has both 2G and 3G cells, but these cells cannot reach each other. </a:t>
            </a:r>
          </a:p>
          <a:p>
            <a:r>
              <a:rPr lang="en-US" dirty="0" smtClean="0"/>
              <a:t>It</a:t>
            </a:r>
            <a:r>
              <a:rPr lang="en-US" baseline="0" dirty="0" smtClean="0"/>
              <a:t> is expected to choose 3G but in fact, 2G. </a:t>
            </a:r>
          </a:p>
          <a:p>
            <a:endParaRPr lang="en-US" baseline="0" dirty="0" smtClean="0"/>
          </a:p>
          <a:p>
            <a:endParaRPr lang="en-US" dirty="0" smtClean="0"/>
          </a:p>
          <a:p>
            <a:endParaRPr lang="en-US" dirty="0" smtClean="0"/>
          </a:p>
          <a:p>
            <a:r>
              <a:rPr lang="en-US" dirty="0" smtClean="0"/>
              <a:t>To initiate the handoff decision, the serving cell asks the device to measure and report signal strengths from both 2G and 3G cells.</a:t>
            </a:r>
          </a:p>
          <a:p>
            <a:r>
              <a:rPr lang="en-US" dirty="0" smtClean="0"/>
              <a:t>For each candidate cell, the 4G serving cell configures the device with (1) the report criteria; (2) the measurement duration \</a:t>
            </a:r>
            <a:r>
              <a:rPr lang="en-US" dirty="0" err="1" smtClean="0"/>
              <a:t>texttt</a:t>
            </a:r>
            <a:r>
              <a:rPr lang="en-US" dirty="0" smtClean="0"/>
              <a:t>{TTT} (</a:t>
            </a:r>
            <a:r>
              <a:rPr lang="en-US" dirty="0" err="1" smtClean="0"/>
              <a:t>TimeToTrigger</a:t>
            </a:r>
            <a:r>
              <a:rPr lang="en-US" dirty="0" smtClean="0"/>
              <a:t>) to ensure stable measurements. The problem arises when both 2G and 3G signal strengths are good. If the serving cell uses the first-come-first-serve (FCFS) strategy and the device reports 2G first, the serving cell may immediately hand over the device to 2G, without waiting the device to finish its 3G measurement. Given the good radio quality from the 2G cell, handoff to 2G is activated. A premature convergence to 2G occurs, thus ruling out the desired handoff to the 3G cell.</a:t>
            </a:r>
          </a:p>
          <a:p>
            <a:endParaRPr lang="en-US" dirty="0" smtClean="0"/>
          </a:p>
          <a:p>
            <a:endParaRPr lang="en-US" dirty="0" smtClean="0"/>
          </a:p>
          <a:p>
            <a:endParaRPr lang="en-US" dirty="0" smtClean="0"/>
          </a:p>
          <a:p>
            <a:r>
              <a:rPr lang="en-US" dirty="0" smtClean="0"/>
              <a:t>==</a:t>
            </a:r>
          </a:p>
          <a:p>
            <a:r>
              <a:rPr lang="en-US" dirty="0" smtClean="0"/>
              <a:t>The undesired cell is chosen first and thus blocks the chance to selecting the desired one. </a:t>
            </a:r>
          </a:p>
          <a:p>
            <a:r>
              <a:rPr lang="en-US" dirty="0" smtClean="0"/>
              <a:t>Basically, it is identified through a reachability analysis over the directed graph. </a:t>
            </a:r>
          </a:p>
          <a:p>
            <a:r>
              <a:rPr lang="en-US" dirty="0" smtClean="0"/>
              <a:t>Given the initial cell, decision logic $\</a:t>
            </a:r>
            <a:r>
              <a:rPr lang="en-US" dirty="0" err="1" smtClean="0"/>
              <a:t>Omega_s</a:t>
            </a:r>
            <a:r>
              <a:rPr lang="en-US" dirty="0" smtClean="0"/>
              <a:t>$, parameter configurations $G_s$ and runtime measurements $O_s$, we replay the handoff procedure and obtain the time order of each result. It might be problematic once the undesirable one happens first.}</a:t>
            </a:r>
          </a:p>
          <a:p>
            <a:endParaRPr lang="en-US" dirty="0" smtClean="0"/>
          </a:p>
          <a:p>
            <a:r>
              <a:rPr lang="en-US" dirty="0" smtClean="0"/>
              <a:t>Figure~\ref{fig:reachability:single-hop:ho-2g-race}  shows such a real-world scenario. </a:t>
            </a:r>
          </a:p>
          <a:p>
            <a:endParaRPr lang="en-US" dirty="0" smtClean="0"/>
          </a:p>
          <a:p>
            <a:r>
              <a:rPr lang="en-US" dirty="0" smtClean="0"/>
              <a:t>The root cause lies in improper </a:t>
            </a:r>
            <a:r>
              <a:rPr lang="en-US" dirty="0" err="1" smtClean="0"/>
              <a:t>coordinations</a:t>
            </a:r>
            <a:r>
              <a:rPr lang="en-US" dirty="0" smtClean="0"/>
              <a:t> between the network and the device. </a:t>
            </a:r>
          </a:p>
          <a:p>
            <a:r>
              <a:rPr lang="en-US" dirty="0" smtClean="0"/>
              <a:t>The network acts as the master to control the device (the slave) to conduct measurements for the handoff. </a:t>
            </a:r>
          </a:p>
          <a:p>
            <a:r>
              <a:rPr lang="en-US" dirty="0" smtClean="0"/>
              <a:t>However, its FCFS response to the device reports does not work well with the device which has freedom to conduct its measurements of candidate cells in any order. In this case, both the user and the network have their valid reasons. The serving cell wants to expedite the handoff decision to minimize the handover latency, whereas the device decides its own order for measurements since it does not know the decision logic at the serving cell. However, it turns out that both get penalized.</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54</a:t>
            </a:fld>
            <a:endParaRPr lang="en-US"/>
          </a:p>
        </p:txBody>
      </p:sp>
    </p:spTree>
    <p:extLst>
      <p:ext uri="{BB962C8B-B14F-4D97-AF65-F5344CB8AC3E}">
        <p14:creationId xmlns:p14="http://schemas.microsoft.com/office/powerpoint/2010/main" val="524384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choices]]</a:t>
            </a:r>
          </a:p>
          <a:p>
            <a:r>
              <a:rPr lang="en-US" dirty="0" smtClean="0"/>
              <a:t>In</a:t>
            </a:r>
            <a:r>
              <a:rPr lang="en-US" baseline="0" dirty="0" smtClean="0"/>
              <a:t> reality, we are not satisfied only with “Always connected”, but ““always well connected”. </a:t>
            </a:r>
          </a:p>
          <a:p>
            <a:r>
              <a:rPr lang="en-US" baseline="0" dirty="0" smtClean="0"/>
              <a:t>In fact, each place is often covered by multiple, possibly overlapping cells. </a:t>
            </a:r>
          </a:p>
          <a:p>
            <a:r>
              <a:rPr lang="en-US" baseline="0" dirty="0" smtClean="0"/>
              <a:t>These cells may use different radio access technologies, like 4G, 3G and 2G and some may use the same technologies, for example, it is covered by two 4G cells, but maybe at different </a:t>
            </a:r>
            <a:r>
              <a:rPr lang="en-US" baseline="0" dirty="0" err="1" smtClean="0"/>
              <a:t>freq</a:t>
            </a:r>
            <a:r>
              <a:rPr lang="en-US" baseline="0" dirty="0" smtClean="0"/>
              <a:t> bands. </a:t>
            </a:r>
          </a:p>
          <a:p>
            <a:endParaRPr lang="en-US" baseline="0" dirty="0" smtClean="0"/>
          </a:p>
          <a:p>
            <a:r>
              <a:rPr lang="en-US" baseline="0" dirty="0" smtClean="0"/>
              <a:t>Intuitively, a desired handoff is to choose the serving cell with best or at least good performance among these multiple choices. </a:t>
            </a:r>
          </a:p>
          <a:p>
            <a:r>
              <a:rPr lang="en-US" baseline="0" dirty="0" smtClean="0"/>
              <a:t>For example, it selects 4G cells rather than 3G cells, since it is usually faster. </a:t>
            </a:r>
          </a:p>
          <a:p>
            <a:r>
              <a:rPr lang="en-US" baseline="0" dirty="0" smtClean="0"/>
              <a:t>Or it chooses the one with stronger signal since the actual throughput is higher under better channel quality. </a:t>
            </a:r>
          </a:p>
          <a:p>
            <a:endParaRPr lang="en-US" baseline="0" dirty="0" smtClean="0"/>
          </a:p>
        </p:txBody>
      </p:sp>
      <p:sp>
        <p:nvSpPr>
          <p:cNvPr id="4" name="Slide Number Placeholder 3"/>
          <p:cNvSpPr>
            <a:spLocks noGrp="1"/>
          </p:cNvSpPr>
          <p:nvPr>
            <p:ph type="sldNum" sz="quarter" idx="10"/>
          </p:nvPr>
        </p:nvSpPr>
        <p:spPr/>
        <p:txBody>
          <a:bodyPr/>
          <a:lstStyle/>
          <a:p>
            <a:fld id="{0C3F0D24-CF08-7749-BA54-94547E6D1E8D}" type="slidenum">
              <a:rPr lang="en-US" smtClean="0"/>
              <a:t>5</a:t>
            </a:fld>
            <a:endParaRPr lang="en-US"/>
          </a:p>
        </p:txBody>
      </p:sp>
    </p:spTree>
    <p:extLst>
      <p:ext uri="{BB962C8B-B14F-4D97-AF65-F5344CB8AC3E}">
        <p14:creationId xmlns:p14="http://schemas.microsoft.com/office/powerpoint/2010/main" val="29613573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observe that the handoff selects 2G rather than 3G in both carriers, even though both 2G and 3G show satisfactory signal strength based on serving cell's measurement criteria.</a:t>
            </a:r>
          </a:p>
          <a:p>
            <a:r>
              <a:rPr lang="en-US" dirty="0" smtClean="0"/>
              <a:t>Our outdoor tests show that, there are 60 out of 63 locations (95.2\%) in OP-I and 100\% locations in OP-II satisfy this condition.</a:t>
            </a:r>
          </a:p>
          <a:p>
            <a:endParaRPr lang="en-US" dirty="0" smtClean="0"/>
          </a:p>
          <a:p>
            <a:endParaRPr lang="en-US" dirty="0" smtClean="0"/>
          </a:p>
          <a:p>
            <a:r>
              <a:rPr lang="en-US" dirty="0" smtClean="0"/>
              <a:t>In OP-I, its active-state handoff decision is always responsive to the first message. </a:t>
            </a:r>
          </a:p>
          <a:p>
            <a:r>
              <a:rPr lang="en-US" dirty="0" smtClean="0"/>
              <a:t>However, when both 2G and 3G cells satisfy the measurement report criteria, all the tested phones choose to report 2G first.</a:t>
            </a:r>
          </a:p>
          <a:p>
            <a:r>
              <a:rPr lang="en-US" dirty="0" smtClean="0"/>
              <a:t>So the phone hands over to 2G with 100\% probability even when 3G is available. </a:t>
            </a:r>
          </a:p>
          <a:p>
            <a:r>
              <a:rPr lang="en-US" dirty="0" smtClean="0"/>
              <a:t>In OP-II, the handoff decision may not be always responsive to the first measurement report. </a:t>
            </a:r>
          </a:p>
          <a:p>
            <a:r>
              <a:rPr lang="en-US" dirty="0" smtClean="0"/>
              <a:t>In our indoor test, the probability of handoff to 2G is 5.7\%, whereas the probability to 3G is 94.3\%.</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%%%%Even if the phone always reports 2G first, the serving cell may decide to move until 3G report arrives.</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55</a:t>
            </a:fld>
            <a:endParaRPr lang="en-US"/>
          </a:p>
        </p:txBody>
      </p:sp>
    </p:spTree>
    <p:extLst>
      <p:ext uri="{BB962C8B-B14F-4D97-AF65-F5344CB8AC3E}">
        <p14:creationId xmlns:p14="http://schemas.microsoft.com/office/powerpoint/2010/main" val="524384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compare </a:t>
            </a:r>
            <a:r>
              <a:rPr lang="en-US" dirty="0" smtClean="0"/>
              <a:t>the handoff latency in OP-I and OP-II at the same condition with 2G+3G and 3G only (by manually disabling 2G on the device). </a:t>
            </a:r>
          </a:p>
          <a:p>
            <a:endParaRPr lang="en-US" dirty="0" smtClean="0"/>
          </a:p>
          <a:p>
            <a:r>
              <a:rPr lang="en-US" dirty="0" smtClean="0"/>
              <a:t>We note that OP-I</a:t>
            </a:r>
            <a:r>
              <a:rPr lang="en-US" baseline="0" dirty="0" smtClean="0"/>
              <a:t> does handoff quickly but the cost is to use 2G, slower than 3G. </a:t>
            </a:r>
          </a:p>
          <a:p>
            <a:endParaRPr lang="en-US" dirty="0" smtClean="0"/>
          </a:p>
          <a:p>
            <a:r>
              <a:rPr lang="en-US" dirty="0" smtClean="0"/>
              <a:t>OP-II chooses 3G but does pay the cost of large handoff latency to alleviate 2G/3G blockage. </a:t>
            </a:r>
          </a:p>
          <a:p>
            <a:r>
              <a:rPr lang="en-US" dirty="0" smtClean="0"/>
              <a:t>The handoff in OP-II is delayed for about 1-12 seconds due to waiting for the 3G report. In the worst case, it is up to 30 seconds.</a:t>
            </a:r>
          </a:p>
          <a:p>
            <a:r>
              <a:rPr lang="en-US" dirty="0" smtClean="0"/>
              <a:t>The long latency arises when the 3G signal strength is not satisfactory, so the user device  sends 2G reports only.</a:t>
            </a:r>
          </a:p>
          <a:p>
            <a:endParaRPr lang="en-US" dirty="0" smtClean="0"/>
          </a:p>
          <a:p>
            <a:r>
              <a:rPr lang="en-US" dirty="0" smtClean="0"/>
              <a:t>%% more results</a:t>
            </a:r>
          </a:p>
          <a:p>
            <a:r>
              <a:rPr lang="en-US" dirty="0" smtClean="0"/>
              <a:t>Note that such long latency is not necessary. Based on serving cell's configuration, it takes up to 1.28s to complete the measurements of both 2G and 3G. Without receiving a 3G report after 1.28s, the serving cell knows that the 3G signal is weak and may stop waiting.  Even worse, this delay may lead to service failure. </a:t>
            </a:r>
          </a:p>
          <a:p>
            <a:r>
              <a:rPr lang="en-US" dirty="0" smtClean="0"/>
              <a:t>{We run voice calls (since data service in 2G is too bad) and find that the call drop ratio is 10.8\% when 2G and 3G are enabled in OP-II. </a:t>
            </a:r>
          </a:p>
          <a:p>
            <a:r>
              <a:rPr lang="en-US" dirty="0" smtClean="0"/>
              <a:t>In contrast, no call would be dropped if only 3G is enabled.}</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56</a:t>
            </a:fld>
            <a:endParaRPr lang="en-US"/>
          </a:p>
        </p:txBody>
      </p:sp>
    </p:spTree>
    <p:extLst>
      <p:ext uri="{BB962C8B-B14F-4D97-AF65-F5344CB8AC3E}">
        <p14:creationId xmlns:p14="http://schemas.microsoft.com/office/powerpoint/2010/main" val="5243846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uncover that premature convergence can be caused by problematic </a:t>
            </a:r>
            <a:r>
              <a:rPr lang="en-US" dirty="0" err="1" smtClean="0"/>
              <a:t>coordinations</a:t>
            </a:r>
            <a:r>
              <a:rPr lang="en-US" dirty="0" smtClean="0"/>
              <a:t> between the network and the device. </a:t>
            </a:r>
          </a:p>
          <a:p>
            <a:endParaRPr lang="en-US" dirty="0" smtClean="0"/>
          </a:p>
          <a:p>
            <a:r>
              <a:rPr lang="en-US" dirty="0" smtClean="0"/>
              <a:t>Figure~\ref{</a:t>
            </a:r>
            <a:r>
              <a:rPr lang="en-US" dirty="0" err="1" smtClean="0"/>
              <a:t>fig:reachability:single-hop:ho-capability</a:t>
            </a:r>
            <a:r>
              <a:rPr lang="en-US" dirty="0" smtClean="0"/>
              <a:t>} shows a real scenario. </a:t>
            </a:r>
          </a:p>
          <a:p>
            <a:r>
              <a:rPr lang="en-US" dirty="0" smtClean="0"/>
              <a:t>The 3G cell supports multiple frequency bands, but the device supports only one of them (a common case since many phone models cannot support all). Without taking into account the device's capability, the serving cell requests the user device to monitor all 3G frequency bands.</a:t>
            </a:r>
          </a:p>
          <a:p>
            <a:r>
              <a:rPr lang="en-US" dirty="0" smtClean="0"/>
              <a:t>Upon this request, the device rejects this command, even though it can still access some bands.</a:t>
            </a:r>
          </a:p>
          <a:p>
            <a:r>
              <a:rPr lang="en-US" dirty="0" smtClean="0"/>
              <a:t>No measurements would be conducted by the device thereafter. The serving cell could not initiate any handoff without measurement reports. If the user also leaves the current serving cell, the device loses its network access.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57</a:t>
            </a:fld>
            <a:endParaRPr lang="en-US"/>
          </a:p>
        </p:txBody>
      </p:sp>
    </p:spTree>
    <p:extLst>
      <p:ext uri="{BB962C8B-B14F-4D97-AF65-F5344CB8AC3E}">
        <p14:creationId xmlns:p14="http://schemas.microsoft.com/office/powerpoint/2010/main" val="524384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uncover that premature convergence can be caused by problematic </a:t>
            </a:r>
            <a:r>
              <a:rPr lang="en-US" dirty="0" err="1" smtClean="0"/>
              <a:t>coordinations</a:t>
            </a:r>
            <a:r>
              <a:rPr lang="en-US" dirty="0" smtClean="0"/>
              <a:t> between the network and the device. </a:t>
            </a:r>
          </a:p>
          <a:p>
            <a:endParaRPr lang="en-US" dirty="0" smtClean="0"/>
          </a:p>
          <a:p>
            <a:r>
              <a:rPr lang="en-US" dirty="0" smtClean="0"/>
              <a:t>Figure~\ref{</a:t>
            </a:r>
            <a:r>
              <a:rPr lang="en-US" dirty="0" err="1" smtClean="0"/>
              <a:t>fig:reachability:single-hop:ho-capability</a:t>
            </a:r>
            <a:r>
              <a:rPr lang="en-US" dirty="0" smtClean="0"/>
              <a:t>} shows a real scenario. </a:t>
            </a:r>
          </a:p>
          <a:p>
            <a:r>
              <a:rPr lang="en-US" dirty="0" smtClean="0"/>
              <a:t>The 3G cell supports multiple frequency bands, but the device supports only one of them (a common case since many phone models cannot support all). Without taking into account the device's capability, the serving cell requests the user device to monitor all 3G frequency bands.</a:t>
            </a:r>
          </a:p>
          <a:p>
            <a:r>
              <a:rPr lang="en-US" dirty="0" smtClean="0"/>
              <a:t>Upon this request, the device rejects this command, even though it can still access some bands.</a:t>
            </a:r>
          </a:p>
          <a:p>
            <a:r>
              <a:rPr lang="en-US" dirty="0" smtClean="0"/>
              <a:t>No measurements would be conducted by the device thereafter. The serving cell could not initiate any handoff without measurement reports. If the user also leaves the current serving cell, the device loses its network access.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58</a:t>
            </a:fld>
            <a:endParaRPr lang="en-US"/>
          </a:p>
        </p:txBody>
      </p:sp>
    </p:spTree>
    <p:extLst>
      <p:ext uri="{BB962C8B-B14F-4D97-AF65-F5344CB8AC3E}">
        <p14:creationId xmlns:p14="http://schemas.microsoft.com/office/powerpoint/2010/main" val="52438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a:t>
            </a:r>
            <a:r>
              <a:rPr lang="en-US" baseline="0" dirty="0" smtClean="0"/>
              <a:t> undesired handoff means “not well connected”. </a:t>
            </a:r>
          </a:p>
          <a:p>
            <a:r>
              <a:rPr lang="en-US" baseline="0" dirty="0" smtClean="0"/>
              <a:t>That is, the handoff may not make a nice choice. </a:t>
            </a:r>
          </a:p>
          <a:p>
            <a:r>
              <a:rPr lang="en-US" baseline="0" dirty="0" smtClean="0"/>
              <a:t>For example, it stays in 2G network rather than 4G or 3G network when all are available. </a:t>
            </a:r>
          </a:p>
          <a:p>
            <a:r>
              <a:rPr lang="en-US" baseline="0" dirty="0" smtClean="0"/>
              <a:t>Or even it may not get a serving cell when 4G is available. </a:t>
            </a:r>
          </a:p>
          <a:p>
            <a:r>
              <a:rPr lang="en-US" baseline="0" dirty="0" smtClean="0"/>
              <a:t> </a:t>
            </a:r>
          </a:p>
          <a:p>
            <a:r>
              <a:rPr lang="en-US" baseline="0" dirty="0" smtClean="0"/>
              <a:t>Clearly, user experience or service performance will get </a:t>
            </a:r>
            <a:r>
              <a:rPr lang="en-US" baseline="0" dirty="0" err="1" smtClean="0"/>
              <a:t>hurted</a:t>
            </a:r>
            <a:r>
              <a:rPr lang="en-US" baseline="0" dirty="0" smtClean="0"/>
              <a:t> when these undesired handoffs happen.</a:t>
            </a:r>
          </a:p>
          <a:p>
            <a:endParaRPr lang="en-US" baseline="0" dirty="0" smtClean="0"/>
          </a:p>
          <a:p>
            <a:r>
              <a:rPr lang="en-US" baseline="0" dirty="0" smtClean="0"/>
              <a:t>In this paper, we aim to answer our questions are :</a:t>
            </a:r>
          </a:p>
          <a:p>
            <a:pPr marL="228600" indent="-228600">
              <a:buAutoNum type="arabicParenBoth"/>
            </a:pPr>
            <a:r>
              <a:rPr lang="en-US" baseline="0" dirty="0" smtClean="0"/>
              <a:t>do these u</a:t>
            </a:r>
            <a:r>
              <a:rPr lang="en-US" dirty="0" smtClean="0"/>
              <a:t>ndesired Handoffs happen in reality?</a:t>
            </a:r>
          </a:p>
          <a:p>
            <a:pPr marL="0" indent="0">
              <a:buNone/>
            </a:pPr>
            <a:r>
              <a:rPr lang="en-US" dirty="0" smtClean="0"/>
              <a:t> </a:t>
            </a:r>
            <a:r>
              <a:rPr lang="en-US" baseline="0" dirty="0" smtClean="0"/>
              <a:t>  </a:t>
            </a:r>
          </a:p>
          <a:p>
            <a:pPr marL="0" indent="0">
              <a:buNone/>
            </a:pPr>
            <a:r>
              <a:rPr lang="en-US" baseline="0" dirty="0" smtClean="0"/>
              <a:t>	%%%%Note, at the first glimpse, these results are quite surprising. It is because cellular networks have been running successfully for many years and no one questioned the quality of handoff.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unfortunately, the answer is yes, see the above examples. Otherwise, there is no need to present this work. </a:t>
            </a:r>
          </a:p>
          <a:p>
            <a:endParaRPr lang="en-US" dirty="0" smtClean="0"/>
          </a:p>
          <a:p>
            <a:r>
              <a:rPr lang="en-US" dirty="0" smtClean="0"/>
              <a:t>(2)</a:t>
            </a:r>
            <a:r>
              <a:rPr lang="en-US" baseline="0" dirty="0" smtClean="0"/>
              <a:t> The second question or one core question is that, </a:t>
            </a:r>
          </a:p>
          <a:p>
            <a:r>
              <a:rPr lang="en-US" baseline="0" dirty="0" smtClean="0"/>
              <a:t>how to detect and identify these unexpected handoff behaviors?</a:t>
            </a:r>
            <a:endParaRPr lang="en-US" dirty="0" smtClean="0"/>
          </a:p>
          <a:p>
            <a:endParaRPr lang="en-US" baseline="0" dirty="0" smtClean="0"/>
          </a:p>
          <a:p>
            <a:r>
              <a:rPr lang="en-US" baseline="0" dirty="0" smtClean="0"/>
              <a:t>(3) moreover, why do they happen? </a:t>
            </a:r>
          </a:p>
          <a:p>
            <a:r>
              <a:rPr lang="en-US" baseline="0" dirty="0" smtClean="0"/>
              <a:t>We further identify these unexpected cases and explain how they happen case by case.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(4) What lessons can be learnt? </a:t>
            </a:r>
          </a:p>
          <a:p>
            <a:r>
              <a:rPr lang="en-US" baseline="0" dirty="0" smtClean="0"/>
              <a:t>Finally, we summarize the lessons learnt. </a:t>
            </a:r>
          </a:p>
          <a:p>
            <a:endParaRPr lang="en-US" baseline="0" dirty="0" smtClean="0"/>
          </a:p>
          <a:p>
            <a:endParaRPr lang="en-US" baseline="0" dirty="0" smtClean="0"/>
          </a:p>
          <a:p>
            <a:r>
              <a:rPr lang="en-US" baseline="0" dirty="0" smtClean="0"/>
              <a:t>In the rest talk, we first address Q2 and then present Q1 and Q3 together.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C3F0D24-CF08-7749-BA54-94547E6D1E8D}" type="slidenum">
              <a:rPr lang="en-US" smtClean="0"/>
              <a:t>6</a:t>
            </a:fld>
            <a:endParaRPr lang="en-US"/>
          </a:p>
        </p:txBody>
      </p:sp>
    </p:spTree>
    <p:extLst>
      <p:ext uri="{BB962C8B-B14F-4D97-AF65-F5344CB8AC3E}">
        <p14:creationId xmlns:p14="http://schemas.microsoft.com/office/powerpoint/2010/main" val="1770384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understand how to detect these problems, let us first go through some handoff background. </a:t>
            </a:r>
          </a:p>
          <a:p>
            <a:endParaRPr lang="en-US" dirty="0"/>
          </a:p>
        </p:txBody>
      </p:sp>
      <p:sp>
        <p:nvSpPr>
          <p:cNvPr id="4" name="Slide Number Placeholder 3"/>
          <p:cNvSpPr>
            <a:spLocks noGrp="1"/>
          </p:cNvSpPr>
          <p:nvPr>
            <p:ph type="sldNum" sz="quarter" idx="10"/>
          </p:nvPr>
        </p:nvSpPr>
        <p:spPr/>
        <p:txBody>
          <a:bodyPr/>
          <a:lstStyle/>
          <a:p>
            <a:fld id="{0F535EF3-0C88-4C67-955E-FE82380EBA9A}" type="slidenum">
              <a:rPr lang="zh-CN" altLang="en-US" smtClean="0"/>
              <a:t>7</a:t>
            </a:fld>
            <a:endParaRPr lang="zh-CN" altLang="en-US"/>
          </a:p>
        </p:txBody>
      </p:sp>
    </p:spTree>
    <p:extLst>
      <p:ext uri="{BB962C8B-B14F-4D97-AF65-F5344CB8AC3E}">
        <p14:creationId xmlns:p14="http://schemas.microsoft.com/office/powerpoint/2010/main" val="1995290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[Background,</a:t>
            </a:r>
            <a:r>
              <a:rPr lang="en-US" baseline="0" dirty="0" smtClean="0"/>
              <a:t> procedure, distributed]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handoff is performed in three steps. </a:t>
            </a:r>
          </a:p>
          <a:p>
            <a:r>
              <a:rPr lang="en-US" dirty="0" smtClean="0"/>
              <a:t>First, it may</a:t>
            </a:r>
            <a:r>
              <a:rPr lang="en-US" baseline="0" dirty="0" smtClean="0"/>
              <a:t> need to trigger a handoff procedure. For example, when device moves out the coverage and the current signal strength is too weak. </a:t>
            </a:r>
          </a:p>
          <a:p>
            <a:endParaRPr lang="en-US" baseline="0" dirty="0" smtClean="0"/>
          </a:p>
          <a:p>
            <a:r>
              <a:rPr lang="en-US" baseline="0" dirty="0" smtClean="0"/>
              <a:t>Afterwards, it performs measurement and reports these results to the serving cell. </a:t>
            </a:r>
          </a:p>
          <a:p>
            <a:r>
              <a:rPr lang="en-US" baseline="0" dirty="0" smtClean="0"/>
              <a:t>The serving cell makes a handoff decision based on the input measurement and pre-defined configuration and handoff logic. </a:t>
            </a:r>
          </a:p>
          <a:p>
            <a:r>
              <a:rPr lang="en-US" baseline="0" dirty="0" smtClean="0"/>
              <a:t>Once it determines to switch and which to switch, it performs the handoff and change the serving cell. </a:t>
            </a:r>
          </a:p>
          <a:p>
            <a:endParaRPr lang="en-US" dirty="0" smtClean="0"/>
          </a:p>
          <a:p>
            <a:r>
              <a:rPr lang="en-US" dirty="0" smtClean="0"/>
              <a:t>The</a:t>
            </a:r>
            <a:r>
              <a:rPr lang="en-US" baseline="0" dirty="0" smtClean="0"/>
              <a:t> key is the handoff decision. </a:t>
            </a:r>
          </a:p>
          <a:p>
            <a:r>
              <a:rPr lang="en-US" baseline="0" dirty="0" smtClean="0"/>
              <a:t>We can see that handoff has two properties. </a:t>
            </a:r>
          </a:p>
          <a:p>
            <a:endParaRPr lang="en-US" dirty="0" smtClean="0"/>
          </a:p>
          <a:p>
            <a:r>
              <a:rPr lang="en-US" altLang="zh-CN" b="1" dirty="0" smtClean="0">
                <a:solidFill>
                  <a:srgbClr val="BB0000"/>
                </a:solidFill>
              </a:rPr>
              <a:t>First, Configurable</a:t>
            </a:r>
            <a:r>
              <a:rPr lang="zh-CN" altLang="en-US" b="1" dirty="0" smtClean="0"/>
              <a:t> </a:t>
            </a:r>
            <a:r>
              <a:rPr lang="en-US" altLang="zh-CN" dirty="0" smtClean="0"/>
              <a:t>handoff</a:t>
            </a:r>
            <a:endParaRPr lang="zh-CN" altLang="en-US" dirty="0" smtClean="0"/>
          </a:p>
          <a:p>
            <a:pPr lvl="1"/>
            <a:r>
              <a:rPr lang="en-US" altLang="zh-CN" dirty="0" smtClean="0"/>
              <a:t>Tunable</a:t>
            </a:r>
            <a:r>
              <a:rPr lang="zh-CN" altLang="en-US" dirty="0" smtClean="0"/>
              <a:t> </a:t>
            </a:r>
            <a:r>
              <a:rPr lang="en-US" altLang="zh-CN" dirty="0" smtClean="0"/>
              <a:t>parameters</a:t>
            </a:r>
            <a:r>
              <a:rPr lang="zh-CN" altLang="en-US" dirty="0" smtClean="0"/>
              <a:t> </a:t>
            </a:r>
            <a:r>
              <a:rPr lang="en-US" altLang="zh-CN" dirty="0" smtClean="0"/>
              <a:t>and</a:t>
            </a:r>
            <a:r>
              <a:rPr lang="zh-CN" altLang="en-US" dirty="0" smtClean="0"/>
              <a:t> </a:t>
            </a:r>
            <a:r>
              <a:rPr lang="en-US" altLang="zh-CN" dirty="0" smtClean="0"/>
              <a:t>decision</a:t>
            </a:r>
            <a:r>
              <a:rPr lang="zh-CN" altLang="en-US" dirty="0" smtClean="0"/>
              <a:t> </a:t>
            </a:r>
            <a:r>
              <a:rPr lang="en-US" altLang="zh-CN" dirty="0" smtClean="0"/>
              <a:t>logic</a:t>
            </a:r>
          </a:p>
          <a:p>
            <a:pPr lvl="1"/>
            <a:r>
              <a:rPr lang="en-US" altLang="zh-CN" dirty="0" smtClean="0"/>
              <a:t>It depends</a:t>
            </a:r>
            <a:r>
              <a:rPr lang="en-US" altLang="zh-CN" baseline="0" dirty="0" smtClean="0"/>
              <a:t> on the handoff type and its goals. </a:t>
            </a:r>
            <a:endParaRPr lang="en-US" altLang="zh-CN" dirty="0" smtClean="0"/>
          </a:p>
          <a:p>
            <a:pPr marL="457200" lvl="1" indent="0">
              <a:buNone/>
            </a:pPr>
            <a:endParaRPr lang="zh-CN" altLang="en-US" dirty="0" smtClean="0"/>
          </a:p>
          <a:p>
            <a:r>
              <a:rPr lang="en-US" dirty="0" smtClean="0"/>
              <a:t>Second,</a:t>
            </a:r>
            <a:r>
              <a:rPr lang="en-US" baseline="0" dirty="0" smtClean="0"/>
              <a:t>  this procedure is distributed. Each one make a local decision. Once it is switched to cell 2, it will use cell2’s handoff decision logic, configuration and measurement.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8</a:t>
            </a:fld>
            <a:endParaRPr lang="en-US"/>
          </a:p>
        </p:txBody>
      </p:sp>
    </p:spTree>
    <p:extLst>
      <p:ext uri="{BB962C8B-B14F-4D97-AF65-F5344CB8AC3E}">
        <p14:creationId xmlns:p14="http://schemas.microsoft.com/office/powerpoint/2010/main" val="1524714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[Background,</a:t>
            </a:r>
            <a:r>
              <a:rPr lang="en-US" baseline="0" dirty="0" smtClean="0"/>
              <a:t> procedure, distributed]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handoff is performed in three steps. </a:t>
            </a:r>
          </a:p>
          <a:p>
            <a:r>
              <a:rPr lang="en-US" dirty="0" smtClean="0"/>
              <a:t>First, it may</a:t>
            </a:r>
            <a:r>
              <a:rPr lang="en-US" baseline="0" dirty="0" smtClean="0"/>
              <a:t> need to trigger a handoff procedure. For example, when device moves out the coverage and the current signal strength is too weak. </a:t>
            </a:r>
          </a:p>
          <a:p>
            <a:endParaRPr lang="en-US" baseline="0" dirty="0" smtClean="0"/>
          </a:p>
          <a:p>
            <a:r>
              <a:rPr lang="en-US" baseline="0" dirty="0" smtClean="0"/>
              <a:t>Afterwards, it performs measurement and reports these results to the serving cell. </a:t>
            </a:r>
          </a:p>
          <a:p>
            <a:r>
              <a:rPr lang="en-US" baseline="0" dirty="0" smtClean="0"/>
              <a:t>The serving cell makes a handoff decision based on the input measurement and pre-defined configuration and handoff logic. </a:t>
            </a:r>
          </a:p>
          <a:p>
            <a:r>
              <a:rPr lang="en-US" baseline="0" dirty="0" smtClean="0"/>
              <a:t>Once it determines to switch and which to switch, it performs the handoff and change the serving cell. </a:t>
            </a:r>
          </a:p>
          <a:p>
            <a:endParaRPr lang="en-US" dirty="0" smtClean="0"/>
          </a:p>
          <a:p>
            <a:r>
              <a:rPr lang="en-US" dirty="0" smtClean="0"/>
              <a:t>The</a:t>
            </a:r>
            <a:r>
              <a:rPr lang="en-US" baseline="0" dirty="0" smtClean="0"/>
              <a:t> key is the handoff decision. </a:t>
            </a:r>
          </a:p>
          <a:p>
            <a:r>
              <a:rPr lang="en-US" baseline="0" dirty="0" smtClean="0"/>
              <a:t>We can see that handoff has two properties. </a:t>
            </a:r>
          </a:p>
          <a:p>
            <a:endParaRPr lang="en-US" dirty="0" smtClean="0"/>
          </a:p>
          <a:p>
            <a:r>
              <a:rPr lang="en-US" altLang="zh-CN" b="1" dirty="0" smtClean="0">
                <a:solidFill>
                  <a:srgbClr val="BB0000"/>
                </a:solidFill>
              </a:rPr>
              <a:t>First, Configurable</a:t>
            </a:r>
            <a:r>
              <a:rPr lang="zh-CN" altLang="en-US" b="1" dirty="0" smtClean="0"/>
              <a:t> </a:t>
            </a:r>
            <a:r>
              <a:rPr lang="en-US" altLang="zh-CN" dirty="0" smtClean="0"/>
              <a:t>handoff</a:t>
            </a:r>
            <a:endParaRPr lang="zh-CN" altLang="en-US" dirty="0" smtClean="0"/>
          </a:p>
          <a:p>
            <a:pPr lvl="1"/>
            <a:r>
              <a:rPr lang="en-US" altLang="zh-CN" dirty="0" smtClean="0"/>
              <a:t>Tunable</a:t>
            </a:r>
            <a:r>
              <a:rPr lang="zh-CN" altLang="en-US" dirty="0" smtClean="0"/>
              <a:t> </a:t>
            </a:r>
            <a:r>
              <a:rPr lang="en-US" altLang="zh-CN" dirty="0" smtClean="0"/>
              <a:t>parameters</a:t>
            </a:r>
            <a:r>
              <a:rPr lang="zh-CN" altLang="en-US" dirty="0" smtClean="0"/>
              <a:t> </a:t>
            </a:r>
            <a:r>
              <a:rPr lang="en-US" altLang="zh-CN" dirty="0" smtClean="0"/>
              <a:t>and</a:t>
            </a:r>
            <a:r>
              <a:rPr lang="zh-CN" altLang="en-US" dirty="0" smtClean="0"/>
              <a:t> </a:t>
            </a:r>
            <a:r>
              <a:rPr lang="en-US" altLang="zh-CN" dirty="0" smtClean="0"/>
              <a:t>decision</a:t>
            </a:r>
            <a:r>
              <a:rPr lang="zh-CN" altLang="en-US" dirty="0" smtClean="0"/>
              <a:t> </a:t>
            </a:r>
            <a:r>
              <a:rPr lang="en-US" altLang="zh-CN" dirty="0" smtClean="0"/>
              <a:t>logic</a:t>
            </a:r>
          </a:p>
          <a:p>
            <a:pPr lvl="1"/>
            <a:r>
              <a:rPr lang="en-US" altLang="zh-CN" dirty="0" smtClean="0"/>
              <a:t>It depends</a:t>
            </a:r>
            <a:r>
              <a:rPr lang="en-US" altLang="zh-CN" baseline="0" dirty="0" smtClean="0"/>
              <a:t> on the handoff type and its goals. </a:t>
            </a:r>
            <a:endParaRPr lang="en-US" altLang="zh-CN" dirty="0" smtClean="0"/>
          </a:p>
          <a:p>
            <a:pPr marL="457200" lvl="1" indent="0">
              <a:buNone/>
            </a:pPr>
            <a:endParaRPr lang="zh-CN" altLang="en-US" dirty="0" smtClean="0"/>
          </a:p>
          <a:p>
            <a:r>
              <a:rPr lang="en-US" dirty="0" smtClean="0"/>
              <a:t>Second,</a:t>
            </a:r>
            <a:r>
              <a:rPr lang="en-US" baseline="0" dirty="0" smtClean="0"/>
              <a:t>  this procedure is distributed. Each one make a local decision. Once it is switched to cell 2, it will use cell2’s handoff decision logic, configuration and measurement.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9</a:t>
            </a:fld>
            <a:endParaRPr lang="en-US"/>
          </a:p>
        </p:txBody>
      </p:sp>
    </p:spTree>
    <p:extLst>
      <p:ext uri="{BB962C8B-B14F-4D97-AF65-F5344CB8AC3E}">
        <p14:creationId xmlns:p14="http://schemas.microsoft.com/office/powerpoint/2010/main" val="1524714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8961"/>
            <a:ext cx="7772400" cy="8262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185987"/>
            <a:ext cx="6400800" cy="98583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31677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2779593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315385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2584706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478881"/>
            <a:ext cx="7772400" cy="7667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634730"/>
            <a:ext cx="7772400" cy="844153"/>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1092777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3659855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863204"/>
            <a:ext cx="4040188" cy="36075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223964"/>
            <a:ext cx="4040188" cy="22217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863204"/>
            <a:ext cx="4041775" cy="36075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223964"/>
            <a:ext cx="4041775" cy="22217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3418624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1556160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1421459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153592"/>
            <a:ext cx="3008313" cy="6536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53592"/>
            <a:ext cx="5111750" cy="3292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807244"/>
            <a:ext cx="3008313" cy="26384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1697084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2700338"/>
            <a:ext cx="5486400" cy="31908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345281"/>
            <a:ext cx="5486400" cy="231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3019426"/>
            <a:ext cx="5486400" cy="4524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1131625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1124"/>
            <a:ext cx="9156700" cy="676276"/>
          </a:xfrm>
          <a:prstGeom prst="rect">
            <a:avLst/>
          </a:prstGeom>
          <a:noFill/>
        </p:spPr>
        <p:txBody>
          <a:bodyPr vert="horz" lIns="91440" tIns="45720" rIns="91440" bIns="45720" rtlCol="0" anchor="ctr">
            <a:normAutofit/>
          </a:bodyPr>
          <a:lstStyle/>
          <a:p>
            <a:r>
              <a:rPr lang="en-US" dirty="0" smtClean="0"/>
              <a:t>  Click to edit Master title style</a:t>
            </a:r>
            <a:endParaRPr lang="en-US" dirty="0"/>
          </a:p>
        </p:txBody>
      </p:sp>
      <p:sp>
        <p:nvSpPr>
          <p:cNvPr id="3" name="Text Placeholder 2"/>
          <p:cNvSpPr>
            <a:spLocks noGrp="1"/>
          </p:cNvSpPr>
          <p:nvPr>
            <p:ph type="body" idx="1"/>
          </p:nvPr>
        </p:nvSpPr>
        <p:spPr>
          <a:xfrm>
            <a:off x="241300" y="888999"/>
            <a:ext cx="8648700" cy="39708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4921623"/>
            <a:ext cx="2133600" cy="20597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921623"/>
            <a:ext cx="2895600" cy="20597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921623"/>
            <a:ext cx="2133600" cy="205978"/>
          </a:xfrm>
          <a:prstGeom prst="rect">
            <a:avLst/>
          </a:prstGeom>
        </p:spPr>
        <p:txBody>
          <a:bodyPr vert="horz" lIns="91440" tIns="45720" rIns="91440" bIns="45720" rtlCol="0" anchor="ctr"/>
          <a:lstStyle>
            <a:lvl1pPr algn="r">
              <a:defRPr sz="1200">
                <a:solidFill>
                  <a:schemeClr val="tx1">
                    <a:tint val="75000"/>
                  </a:schemeClr>
                </a:solidFill>
              </a:defRPr>
            </a:lvl1pPr>
          </a:lstStyle>
          <a:p>
            <a:fld id="{0F6C4781-F3DB-C940-BBAA-047D1A0B2CAE}" type="slidenum">
              <a:rPr lang="en-US" smtClean="0"/>
              <a:t>‹#›</a:t>
            </a:fld>
            <a:endParaRPr lang="en-US"/>
          </a:p>
        </p:txBody>
      </p:sp>
      <p:sp>
        <p:nvSpPr>
          <p:cNvPr id="7" name="Rectangle 6"/>
          <p:cNvSpPr/>
          <p:nvPr userDrawn="1"/>
        </p:nvSpPr>
        <p:spPr>
          <a:xfrm>
            <a:off x="-12700" y="783601"/>
            <a:ext cx="9169400" cy="56341"/>
          </a:xfrm>
          <a:prstGeom prst="rect">
            <a:avLst/>
          </a:prstGeom>
          <a:gradFill>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a:effectLst/>
        </p:spPr>
        <p:style>
          <a:lnRef idx="1">
            <a:schemeClr val="dk1"/>
          </a:lnRef>
          <a:fillRef idx="3">
            <a:schemeClr val="dk1"/>
          </a:fillRef>
          <a:effectRef idx="2">
            <a:schemeClr val="dk1"/>
          </a:effectRef>
          <a:fontRef idx="minor">
            <a:schemeClr val="lt1"/>
          </a:fontRef>
        </p:style>
        <p:txBody>
          <a:bodyPr lIns="68580" tIns="34290" rIns="68580" bIns="34290" rtlCol="0" anchor="ctr"/>
          <a:lstStyle/>
          <a:p>
            <a:pPr algn="ctr"/>
            <a:endParaRPr lang="en-US" sz="3600" dirty="0" smtClean="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76843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hf hdr="0" ftr="0"/>
  <p:txStyles>
    <p:titleStyle>
      <a:lvl1pPr algn="ctr" defTabSz="457200" rtl="0" eaLnBrk="1" latinLnBrk="0" hangingPunct="1">
        <a:spcBef>
          <a:spcPct val="0"/>
        </a:spcBef>
        <a:buNone/>
        <a:defRPr sz="3600" kern="1200">
          <a:solidFill>
            <a:schemeClr val="tx1"/>
          </a:solidFill>
          <a:latin typeface="Calibri"/>
          <a:ea typeface="+mj-ea"/>
          <a:cs typeface="Calibri"/>
        </a:defRPr>
      </a:lvl1pPr>
    </p:titleStyle>
    <p:bodyStyle>
      <a:lvl1pPr marL="342900" indent="-342900" algn="l" defTabSz="457200" rtl="0" eaLnBrk="1" latinLnBrk="0" hangingPunct="1">
        <a:spcBef>
          <a:spcPct val="20000"/>
        </a:spcBef>
        <a:buClr>
          <a:srgbClr val="BB0000"/>
        </a:buClr>
        <a:buSzPct val="100000"/>
        <a:buFont typeface="Wingdings" charset="2"/>
        <a:buChar char="§"/>
        <a:defRPr sz="2800" kern="1200">
          <a:solidFill>
            <a:schemeClr val="tx1"/>
          </a:solidFill>
          <a:latin typeface="Calibri"/>
          <a:ea typeface="+mn-ea"/>
          <a:cs typeface="Calibri"/>
        </a:defRPr>
      </a:lvl1pPr>
      <a:lvl2pPr marL="742950" indent="-285750" algn="l" defTabSz="457200" rtl="0" eaLnBrk="1" latinLnBrk="0" hangingPunct="1">
        <a:spcBef>
          <a:spcPct val="20000"/>
        </a:spcBef>
        <a:buClr>
          <a:srgbClr val="BB0000"/>
        </a:buClr>
        <a:buSzPct val="50000"/>
        <a:buFont typeface="Wingdings" charset="2"/>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BB0000"/>
        </a:buClr>
        <a:buSzPct val="100000"/>
        <a:buFont typeface="Lucida Grande"/>
        <a:buChar char="-"/>
        <a:defRPr sz="2000" kern="1200">
          <a:solidFill>
            <a:schemeClr val="tx1"/>
          </a:solidFill>
          <a:latin typeface="Calibri"/>
          <a:ea typeface="+mn-ea"/>
          <a:cs typeface="Calibri"/>
        </a:defRPr>
      </a:lvl3pPr>
      <a:lvl4pPr marL="1600200" indent="-228600" algn="l" defTabSz="457200" rtl="0" eaLnBrk="1" latinLnBrk="0" hangingPunct="1">
        <a:spcBef>
          <a:spcPct val="20000"/>
        </a:spcBef>
        <a:buClr>
          <a:srgbClr val="BB0000"/>
        </a:buClr>
        <a:buSzPct val="100000"/>
        <a:buFont typeface="Lucida Grande"/>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BB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6.emf"/><Relationship Id="rId7"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1.tiff"/><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tiff"/><Relationship Id="rId9" Type="http://schemas.openxmlformats.org/officeDocument/2006/relationships/image" Target="../media/image5.tiff"/><Relationship Id="rId10"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tiff"/><Relationship Id="rId5" Type="http://schemas.openxmlformats.org/officeDocument/2006/relationships/image" Target="../media/image33.tiff"/><Relationship Id="rId6" Type="http://schemas.openxmlformats.org/officeDocument/2006/relationships/image" Target="../media/image34.tiff"/><Relationship Id="rId7" Type="http://schemas.openxmlformats.org/officeDocument/2006/relationships/image" Target="../media/image35.tiff"/><Relationship Id="rId1" Type="http://schemas.openxmlformats.org/officeDocument/2006/relationships/slideLayout" Target="../slideLayouts/slideLayout4.xml"/><Relationship Id="rId2" Type="http://schemas.openxmlformats.org/officeDocument/2006/relationships/image" Target="../media/image30.tif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2.bin"/><Relationship Id="rId5" Type="http://schemas.openxmlformats.org/officeDocument/2006/relationships/image" Target="../media/image3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4.xml"/><Relationship Id="rId3"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3.bin"/><Relationship Id="rId5" Type="http://schemas.openxmlformats.org/officeDocument/2006/relationships/image" Target="../media/image36.emf"/><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9.png"/><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8" Type="http://schemas.openxmlformats.org/officeDocument/2006/relationships/image" Target="../media/image13.emf"/><Relationship Id="rId9"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4.bin"/><Relationship Id="rId5" Type="http://schemas.openxmlformats.org/officeDocument/2006/relationships/image" Target="../media/image36.emf"/><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9.png"/><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8" Type="http://schemas.openxmlformats.org/officeDocument/2006/relationships/image" Target="../media/image13.emf"/><Relationship Id="rId9"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9.png"/><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8" Type="http://schemas.openxmlformats.org/officeDocument/2006/relationships/image" Target="../media/image13.emf"/><Relationship Id="rId9"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255"/>
            <a:ext cx="9144000" cy="2397397"/>
          </a:xfrm>
          <a:prstGeom prst="rect">
            <a:avLst/>
          </a:prstGeom>
          <a:solidFill>
            <a:srgbClr val="AB0003"/>
          </a:solidFill>
        </p:spPr>
        <p:style>
          <a:lnRef idx="1">
            <a:schemeClr val="dk1"/>
          </a:lnRef>
          <a:fillRef idx="3">
            <a:schemeClr val="dk1"/>
          </a:fillRef>
          <a:effectRef idx="2">
            <a:schemeClr val="dk1"/>
          </a:effectRef>
          <a:fontRef idx="minor">
            <a:schemeClr val="lt1"/>
          </a:fontRef>
        </p:style>
        <p:txBody>
          <a:bodyPr lIns="68580" tIns="34290" rIns="68580" bIns="34290" rtlCol="0" anchor="ctr"/>
          <a:lstStyle/>
          <a:p>
            <a:pPr algn="ctr"/>
            <a:endParaRPr lang="en-US" sz="3600" dirty="0" smtClean="0">
              <a:solidFill>
                <a:schemeClr val="bg1"/>
              </a:solidFill>
              <a:latin typeface="Calibri" panose="020F0502020204030204" pitchFamily="34" charset="0"/>
              <a:cs typeface="Calibri" panose="020F0502020204030204" pitchFamily="34" charset="0"/>
            </a:endParaRPr>
          </a:p>
          <a:p>
            <a:pPr algn="ctr"/>
            <a:r>
              <a:rPr lang="en-US" sz="3600" dirty="0" smtClean="0">
                <a:solidFill>
                  <a:schemeClr val="bg1"/>
                </a:solidFill>
                <a:latin typeface="Calibri" panose="020F0502020204030204" pitchFamily="34" charset="0"/>
                <a:cs typeface="Calibri" panose="020F0502020204030204" pitchFamily="34" charset="0"/>
              </a:rPr>
              <a:t>Demystify Undesired Handoff </a:t>
            </a:r>
          </a:p>
          <a:p>
            <a:pPr algn="ctr"/>
            <a:r>
              <a:rPr lang="en-US" sz="3600" dirty="0" smtClean="0">
                <a:solidFill>
                  <a:schemeClr val="bg1"/>
                </a:solidFill>
                <a:latin typeface="Calibri" panose="020F0502020204030204" pitchFamily="34" charset="0"/>
                <a:cs typeface="Calibri" panose="020F0502020204030204" pitchFamily="34" charset="0"/>
              </a:rPr>
              <a:t>in Cellular Networks</a:t>
            </a:r>
            <a:r>
              <a:rPr lang="zh-CN" altLang="en-US" sz="2200" dirty="0">
                <a:solidFill>
                  <a:schemeClr val="bg1"/>
                </a:solidFill>
                <a:latin typeface="Calibri" panose="020F0502020204030204" pitchFamily="34" charset="0"/>
                <a:cs typeface="Calibri" panose="020F0502020204030204" pitchFamily="34" charset="0"/>
              </a:rPr>
              <a:t/>
            </a:r>
            <a:br>
              <a:rPr lang="zh-CN" altLang="en-US" sz="2200" dirty="0">
                <a:solidFill>
                  <a:schemeClr val="bg1"/>
                </a:solidFill>
                <a:latin typeface="Calibri" panose="020F0502020204030204" pitchFamily="34" charset="0"/>
                <a:cs typeface="Calibri" panose="020F0502020204030204" pitchFamily="34" charset="0"/>
              </a:rPr>
            </a:br>
            <a:endParaRPr lang="en-US" sz="2200" dirty="0"/>
          </a:p>
        </p:txBody>
      </p:sp>
      <p:sp>
        <p:nvSpPr>
          <p:cNvPr id="3" name="Subtitle 2"/>
          <p:cNvSpPr>
            <a:spLocks noGrp="1"/>
          </p:cNvSpPr>
          <p:nvPr>
            <p:ph type="subTitle" idx="1"/>
          </p:nvPr>
        </p:nvSpPr>
        <p:spPr>
          <a:xfrm>
            <a:off x="135466" y="2366143"/>
            <a:ext cx="8839200" cy="2629190"/>
          </a:xfrm>
        </p:spPr>
        <p:txBody>
          <a:bodyPr vert="horz" lIns="68580" tIns="34290" rIns="68580" bIns="34290" rtlCol="0">
            <a:normAutofit/>
          </a:bodyPr>
          <a:lstStyle/>
          <a:p>
            <a:endParaRPr lang="en-US" altLang="zh-CN" b="1" u="sng" dirty="0" smtClean="0">
              <a:solidFill>
                <a:srgbClr val="000000"/>
              </a:solidFill>
            </a:endParaRPr>
          </a:p>
          <a:p>
            <a:r>
              <a:rPr lang="en-US" altLang="zh-CN" b="1" dirty="0" smtClean="0">
                <a:solidFill>
                  <a:srgbClr val="BB0000"/>
                </a:solidFill>
              </a:rPr>
              <a:t>Chunyi</a:t>
            </a:r>
            <a:r>
              <a:rPr lang="zh-CN" altLang="en-US" b="1" dirty="0" smtClean="0">
                <a:solidFill>
                  <a:srgbClr val="BB0000"/>
                </a:solidFill>
              </a:rPr>
              <a:t> </a:t>
            </a:r>
            <a:r>
              <a:rPr lang="en-US" altLang="zh-CN" b="1" dirty="0" smtClean="0">
                <a:solidFill>
                  <a:srgbClr val="BB0000"/>
                </a:solidFill>
              </a:rPr>
              <a:t>Peng</a:t>
            </a:r>
          </a:p>
          <a:p>
            <a:r>
              <a:rPr lang="en-US" altLang="zh-CN" dirty="0">
                <a:solidFill>
                  <a:srgbClr val="BB0000"/>
                </a:solidFill>
              </a:rPr>
              <a:t>The Ohio State University</a:t>
            </a:r>
          </a:p>
          <a:p>
            <a:pPr>
              <a:spcBef>
                <a:spcPct val="20000"/>
              </a:spcBef>
            </a:pPr>
            <a:r>
              <a:rPr lang="en-US" sz="2400" dirty="0" err="1" smtClean="0">
                <a:solidFill>
                  <a:srgbClr val="000000"/>
                </a:solidFill>
              </a:rPr>
              <a:t>Yuanjie</a:t>
            </a:r>
            <a:r>
              <a:rPr lang="en-US" sz="2400" dirty="0" smtClean="0">
                <a:solidFill>
                  <a:srgbClr val="000000"/>
                </a:solidFill>
              </a:rPr>
              <a:t> Li</a:t>
            </a:r>
            <a:r>
              <a:rPr lang="en-US" altLang="zh-CN" sz="2400" dirty="0" smtClean="0">
                <a:solidFill>
                  <a:srgbClr val="000000"/>
                </a:solidFill>
              </a:rPr>
              <a:t> </a:t>
            </a:r>
          </a:p>
          <a:p>
            <a:pPr>
              <a:spcBef>
                <a:spcPct val="20000"/>
              </a:spcBef>
            </a:pPr>
            <a:r>
              <a:rPr lang="en-US" sz="2400" dirty="0" smtClean="0">
                <a:solidFill>
                  <a:srgbClr val="000000"/>
                </a:solidFill>
              </a:rPr>
              <a:t>University </a:t>
            </a:r>
            <a:r>
              <a:rPr lang="en-US" sz="2400" dirty="0">
                <a:solidFill>
                  <a:srgbClr val="000000"/>
                </a:solidFill>
              </a:rPr>
              <a:t>of California, </a:t>
            </a:r>
            <a:r>
              <a:rPr lang="en-US" altLang="zh-CN" sz="2400" dirty="0">
                <a:solidFill>
                  <a:srgbClr val="000000"/>
                </a:solidFill>
              </a:rPr>
              <a:t>Los Angeles</a:t>
            </a:r>
          </a:p>
          <a:p>
            <a:pPr>
              <a:spcBef>
                <a:spcPct val="20000"/>
              </a:spcBef>
            </a:pPr>
            <a:endParaRPr lang="en-US" dirty="0">
              <a:solidFill>
                <a:schemeClr val="tx1">
                  <a:tint val="75000"/>
                </a:schemeClr>
              </a:solidFill>
            </a:endParaRPr>
          </a:p>
        </p:txBody>
      </p:sp>
    </p:spTree>
    <p:extLst>
      <p:ext uri="{BB962C8B-B14F-4D97-AF65-F5344CB8AC3E}">
        <p14:creationId xmlns:p14="http://schemas.microsoft.com/office/powerpoint/2010/main" val="447766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Methodology: Formulation</a:t>
            </a:r>
            <a:endParaRPr lang="en-US" dirty="0"/>
          </a:p>
        </p:txBody>
      </p:sp>
      <p:sp>
        <p:nvSpPr>
          <p:cNvPr id="3" name="Content Placeholder 2"/>
          <p:cNvSpPr>
            <a:spLocks noGrp="1"/>
          </p:cNvSpPr>
          <p:nvPr>
            <p:ph idx="1"/>
          </p:nvPr>
        </p:nvSpPr>
        <p:spPr/>
        <p:txBody>
          <a:bodyPr>
            <a:normAutofit/>
          </a:bodyPr>
          <a:lstStyle/>
          <a:p>
            <a:r>
              <a:rPr lang="en-US" dirty="0" smtClean="0"/>
              <a:t>Step 1: Build a handoff model</a:t>
            </a:r>
          </a:p>
          <a:p>
            <a:pPr lvl="1"/>
            <a:r>
              <a:rPr lang="en-US" dirty="0" smtClean="0"/>
              <a:t>Each iteration: one atomic </a:t>
            </a:r>
            <a:r>
              <a:rPr lang="en-US" dirty="0"/>
              <a:t>handoff </a:t>
            </a:r>
            <a:r>
              <a:rPr lang="en-US" dirty="0" smtClean="0"/>
              <a:t>decision: </a:t>
            </a:r>
          </a:p>
          <a:p>
            <a:pPr lvl="2"/>
            <a:endParaRPr lang="en-US" dirty="0"/>
          </a:p>
          <a:p>
            <a:pPr lvl="2"/>
            <a:endParaRPr lang="en-US" dirty="0" smtClean="0"/>
          </a:p>
          <a:p>
            <a:pPr lvl="2"/>
            <a:r>
              <a:rPr lang="en-US" i="1" dirty="0" smtClean="0"/>
              <a:t>s</a:t>
            </a:r>
            <a:r>
              <a:rPr lang="en-US" altLang="zh-CN" dirty="0"/>
              <a:t>,</a:t>
            </a:r>
            <a:r>
              <a:rPr lang="zh-CN" altLang="en-US" dirty="0"/>
              <a:t> </a:t>
            </a:r>
            <a:r>
              <a:rPr lang="en-US" altLang="zh-CN" i="1" dirty="0"/>
              <a:t>t</a:t>
            </a:r>
            <a:r>
              <a:rPr lang="en-US" dirty="0"/>
              <a:t>: serving</a:t>
            </a:r>
            <a:r>
              <a:rPr lang="en-US" altLang="zh-CN" dirty="0"/>
              <a:t>/target</a:t>
            </a:r>
            <a:r>
              <a:rPr lang="en-US" dirty="0"/>
              <a:t> </a:t>
            </a:r>
            <a:r>
              <a:rPr lang="en-US" dirty="0" smtClean="0"/>
              <a:t>cell</a:t>
            </a:r>
          </a:p>
          <a:p>
            <a:pPr lvl="2"/>
            <a:r>
              <a:rPr lang="en-US" i="1" dirty="0"/>
              <a:t>C</a:t>
            </a:r>
            <a:r>
              <a:rPr lang="en-US" dirty="0"/>
              <a:t>: set of candidate cells</a:t>
            </a:r>
            <a:r>
              <a:rPr lang="zh-CN" altLang="en-US" dirty="0"/>
              <a:t> </a:t>
            </a:r>
            <a:endParaRPr lang="en-US" dirty="0" smtClean="0"/>
          </a:p>
          <a:p>
            <a:pPr lvl="2"/>
            <a:r>
              <a:rPr lang="en-US" dirty="0" err="1" smtClean="0"/>
              <a:t>Ω</a:t>
            </a:r>
            <a:r>
              <a:rPr lang="en-US" dirty="0" smtClean="0"/>
              <a:t>: decision logic</a:t>
            </a:r>
          </a:p>
          <a:p>
            <a:pPr lvl="2"/>
            <a:r>
              <a:rPr lang="en-US" dirty="0" smtClean="0"/>
              <a:t>G: configuration (tunable parameters)</a:t>
            </a:r>
          </a:p>
          <a:p>
            <a:pPr lvl="2"/>
            <a:r>
              <a:rPr lang="en-US" dirty="0" smtClean="0"/>
              <a:t>O: measurement (runtime observation)</a:t>
            </a:r>
          </a:p>
          <a:p>
            <a:pPr lvl="1"/>
            <a:r>
              <a:rPr lang="en-US" b="1" dirty="0" smtClean="0"/>
              <a:t>Handoff </a:t>
            </a:r>
            <a:r>
              <a:rPr lang="en-US" b="1" dirty="0"/>
              <a:t>sequences</a:t>
            </a:r>
            <a:r>
              <a:rPr lang="en-US" dirty="0"/>
              <a:t>: s</a:t>
            </a:r>
            <a:r>
              <a:rPr lang="en-US" dirty="0">
                <a:sym typeface="Wingdings"/>
              </a:rPr>
              <a:t>c</a:t>
            </a:r>
            <a:r>
              <a:rPr lang="en-US" baseline="-25000" dirty="0">
                <a:sym typeface="Wingdings"/>
              </a:rPr>
              <a:t>1</a:t>
            </a:r>
            <a:r>
              <a:rPr lang="en-US" dirty="0">
                <a:sym typeface="Wingdings"/>
              </a:rPr>
              <a:t></a:t>
            </a:r>
            <a:r>
              <a:rPr lang="is-IS" dirty="0">
                <a:sym typeface="Wingdings"/>
              </a:rPr>
              <a:t>…</a:t>
            </a:r>
            <a:r>
              <a:rPr lang="en-US" dirty="0">
                <a:sym typeface="Wingdings"/>
              </a:rPr>
              <a:t> </a:t>
            </a:r>
            <a:r>
              <a:rPr lang="fr-FR" i="1" dirty="0"/>
              <a:t> c</a:t>
            </a:r>
            <a:r>
              <a:rPr lang="fr-FR" i="1" baseline="-25000" dirty="0"/>
              <a:t>i</a:t>
            </a:r>
            <a:r>
              <a:rPr lang="fr-FR" i="1" dirty="0"/>
              <a:t> </a:t>
            </a:r>
            <a:r>
              <a:rPr lang="en-US" dirty="0">
                <a:sym typeface="Wingdings"/>
              </a:rPr>
              <a:t></a:t>
            </a:r>
            <a:r>
              <a:rPr lang="fr-FR" i="1" dirty="0"/>
              <a:t> </a:t>
            </a:r>
            <a:r>
              <a:rPr lang="fr-FR" dirty="0"/>
              <a:t>[</a:t>
            </a:r>
            <a:r>
              <a:rPr lang="fr-FR" i="1" dirty="0"/>
              <a:t>c</a:t>
            </a:r>
            <a:r>
              <a:rPr lang="fr-FR" i="1" baseline="-25000" dirty="0"/>
              <a:t>i</a:t>
            </a:r>
            <a:r>
              <a:rPr lang="fr-FR" baseline="-25000" dirty="0"/>
              <a:t>+1</a:t>
            </a:r>
            <a:r>
              <a:rPr lang="fr-FR" dirty="0"/>
              <a:t> = </a:t>
            </a:r>
            <a:r>
              <a:rPr lang="en-US" dirty="0" err="1"/>
              <a:t>Ω</a:t>
            </a:r>
            <a:r>
              <a:rPr lang="fr-FR" i="1" baseline="-25000" dirty="0" smtClean="0"/>
              <a:t>ci</a:t>
            </a:r>
            <a:r>
              <a:rPr lang="fr-FR" i="1" dirty="0" smtClean="0"/>
              <a:t> </a:t>
            </a:r>
            <a:r>
              <a:rPr lang="fr-FR" dirty="0"/>
              <a:t>(</a:t>
            </a:r>
            <a:r>
              <a:rPr lang="fr-FR" i="1" dirty="0"/>
              <a:t>c</a:t>
            </a:r>
            <a:r>
              <a:rPr lang="fr-FR" i="1" baseline="-25000" dirty="0"/>
              <a:t>i</a:t>
            </a:r>
            <a:r>
              <a:rPr lang="fr-FR" dirty="0"/>
              <a:t>)]</a:t>
            </a:r>
            <a:r>
              <a:rPr lang="en-US" dirty="0">
                <a:sym typeface="Wingdings"/>
              </a:rPr>
              <a:t> </a:t>
            </a:r>
            <a:r>
              <a:rPr lang="en-US" dirty="0" smtClean="0">
                <a:sym typeface="Wingdings"/>
              </a:rPr>
              <a:t></a:t>
            </a:r>
            <a:r>
              <a:rPr lang="en-US" dirty="0">
                <a:solidFill>
                  <a:srgbClr val="BB0000"/>
                </a:solidFill>
                <a:sym typeface="Wingdings"/>
              </a:rPr>
              <a:t> </a:t>
            </a:r>
            <a:r>
              <a:rPr lang="en-US" dirty="0">
                <a:sym typeface="Wingdings"/>
              </a:rPr>
              <a:t> … </a:t>
            </a:r>
            <a:endParaRPr lang="en-US" dirty="0" smtClean="0">
              <a:sym typeface="Wingdings"/>
            </a:endParaRPr>
          </a:p>
          <a:p>
            <a:pPr lvl="1"/>
            <a:endParaRPr lang="en-US" dirty="0" smtClean="0"/>
          </a:p>
          <a:p>
            <a:pPr lvl="1"/>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10</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374318672"/>
              </p:ext>
            </p:extLst>
          </p:nvPr>
        </p:nvGraphicFramePr>
        <p:xfrm>
          <a:off x="2374900" y="1714500"/>
          <a:ext cx="4749800" cy="673100"/>
        </p:xfrm>
        <a:graphic>
          <a:graphicData uri="http://schemas.openxmlformats.org/presentationml/2006/ole">
            <mc:AlternateContent xmlns:mc="http://schemas.openxmlformats.org/markup-compatibility/2006">
              <mc:Choice xmlns:v="urn:schemas-microsoft-com:vml" Requires="v">
                <p:oleObj spid="_x0000_s16580" name="Equation" r:id="rId4" imgW="4749800" imgH="673100" progId="Equation.3">
                  <p:embed/>
                </p:oleObj>
              </mc:Choice>
              <mc:Fallback>
                <p:oleObj name="Equation" r:id="rId4" imgW="4749800" imgH="673100" progId="Equation.3">
                  <p:embed/>
                  <p:pic>
                    <p:nvPicPr>
                      <p:cNvPr id="0" name=""/>
                      <p:cNvPicPr/>
                      <p:nvPr/>
                    </p:nvPicPr>
                    <p:blipFill>
                      <a:blip r:embed="rId5"/>
                      <a:stretch>
                        <a:fillRect/>
                      </a:stretch>
                    </p:blipFill>
                    <p:spPr>
                      <a:xfrm>
                        <a:off x="2374900" y="1714500"/>
                        <a:ext cx="4749800" cy="673100"/>
                      </a:xfrm>
                      <a:prstGeom prst="rect">
                        <a:avLst/>
                      </a:prstGeom>
                    </p:spPr>
                  </p:pic>
                </p:oleObj>
              </mc:Fallback>
            </mc:AlternateContent>
          </a:graphicData>
        </a:graphic>
      </p:graphicFrame>
    </p:spTree>
    <p:extLst>
      <p:ext uri="{BB962C8B-B14F-4D97-AF65-F5344CB8AC3E}">
        <p14:creationId xmlns:p14="http://schemas.microsoft.com/office/powerpoint/2010/main" val="81453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Methodology: Analysis</a:t>
            </a:r>
            <a:endParaRPr lang="en-US" dirty="0"/>
          </a:p>
        </p:txBody>
      </p:sp>
      <p:sp>
        <p:nvSpPr>
          <p:cNvPr id="3" name="Content Placeholder 2"/>
          <p:cNvSpPr>
            <a:spLocks noGrp="1"/>
          </p:cNvSpPr>
          <p:nvPr>
            <p:ph idx="1"/>
          </p:nvPr>
        </p:nvSpPr>
        <p:spPr/>
        <p:txBody>
          <a:bodyPr>
            <a:normAutofit/>
          </a:bodyPr>
          <a:lstStyle/>
          <a:p>
            <a:r>
              <a:rPr lang="en-US" dirty="0" smtClean="0"/>
              <a:t>Step 2: Undesired reachability analysis</a:t>
            </a:r>
          </a:p>
          <a:p>
            <a:pPr lvl="1"/>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11</a:t>
            </a:fld>
            <a:endParaRPr lang="en-US"/>
          </a:p>
        </p:txBody>
      </p:sp>
      <p:pic>
        <p:nvPicPr>
          <p:cNvPr id="6" name="Picture 5"/>
          <p:cNvPicPr>
            <a:picLocks noChangeAspect="1"/>
          </p:cNvPicPr>
          <p:nvPr/>
        </p:nvPicPr>
        <p:blipFill>
          <a:blip r:embed="rId3"/>
          <a:stretch>
            <a:fillRect/>
          </a:stretch>
        </p:blipFill>
        <p:spPr>
          <a:xfrm>
            <a:off x="1574800" y="2066925"/>
            <a:ext cx="4648200" cy="2362200"/>
          </a:xfrm>
          <a:prstGeom prst="rect">
            <a:avLst/>
          </a:prstGeom>
        </p:spPr>
      </p:pic>
      <p:pic>
        <p:nvPicPr>
          <p:cNvPr id="8" name="Picture 7"/>
          <p:cNvPicPr>
            <a:picLocks noChangeAspect="1"/>
          </p:cNvPicPr>
          <p:nvPr/>
        </p:nvPicPr>
        <p:blipFill>
          <a:blip r:embed="rId4"/>
          <a:stretch>
            <a:fillRect/>
          </a:stretch>
        </p:blipFill>
        <p:spPr>
          <a:xfrm>
            <a:off x="6311900" y="939800"/>
            <a:ext cx="1016000" cy="254000"/>
          </a:xfrm>
          <a:prstGeom prst="rect">
            <a:avLst/>
          </a:prstGeom>
        </p:spPr>
      </p:pic>
      <p:sp>
        <p:nvSpPr>
          <p:cNvPr id="9" name="TextBox 8"/>
          <p:cNvSpPr txBox="1"/>
          <p:nvPr/>
        </p:nvSpPr>
        <p:spPr>
          <a:xfrm>
            <a:off x="7111472" y="834072"/>
            <a:ext cx="2032528" cy="461665"/>
          </a:xfrm>
          <a:prstGeom prst="rect">
            <a:avLst/>
          </a:prstGeom>
          <a:noFill/>
        </p:spPr>
        <p:txBody>
          <a:bodyPr wrap="none" rtlCol="0">
            <a:spAutoFit/>
          </a:bodyPr>
          <a:lstStyle/>
          <a:p>
            <a:r>
              <a:rPr lang="en-US" sz="2400" dirty="0" smtClean="0"/>
              <a:t>Possible path</a:t>
            </a:r>
            <a:endParaRPr lang="en-US" sz="2400" dirty="0"/>
          </a:p>
        </p:txBody>
      </p:sp>
      <p:pic>
        <p:nvPicPr>
          <p:cNvPr id="10" name="Picture 9"/>
          <p:cNvPicPr>
            <a:picLocks noChangeAspect="1"/>
          </p:cNvPicPr>
          <p:nvPr/>
        </p:nvPicPr>
        <p:blipFill>
          <a:blip r:embed="rId5"/>
          <a:stretch>
            <a:fillRect/>
          </a:stretch>
        </p:blipFill>
        <p:spPr>
          <a:xfrm>
            <a:off x="6311900" y="1457325"/>
            <a:ext cx="1257300" cy="355600"/>
          </a:xfrm>
          <a:prstGeom prst="rect">
            <a:avLst/>
          </a:prstGeom>
        </p:spPr>
      </p:pic>
      <p:sp>
        <p:nvSpPr>
          <p:cNvPr id="11" name="TextBox 10"/>
          <p:cNvSpPr txBox="1"/>
          <p:nvPr/>
        </p:nvSpPr>
        <p:spPr>
          <a:xfrm>
            <a:off x="7202393" y="1369367"/>
            <a:ext cx="1941607" cy="461665"/>
          </a:xfrm>
          <a:prstGeom prst="rect">
            <a:avLst/>
          </a:prstGeom>
          <a:noFill/>
        </p:spPr>
        <p:txBody>
          <a:bodyPr wrap="none" rtlCol="0">
            <a:spAutoFit/>
          </a:bodyPr>
          <a:lstStyle/>
          <a:p>
            <a:r>
              <a:rPr lang="en-US" sz="2400" dirty="0" smtClean="0">
                <a:solidFill>
                  <a:srgbClr val="B34400"/>
                </a:solidFill>
              </a:rPr>
              <a:t>Handoff path</a:t>
            </a:r>
            <a:endParaRPr lang="en-US" sz="2400" dirty="0">
              <a:solidFill>
                <a:srgbClr val="B34400"/>
              </a:solidFill>
            </a:endParaRPr>
          </a:p>
        </p:txBody>
      </p:sp>
      <p:pic>
        <p:nvPicPr>
          <p:cNvPr id="12" name="Picture 11"/>
          <p:cNvPicPr>
            <a:picLocks noChangeAspect="1"/>
          </p:cNvPicPr>
          <p:nvPr/>
        </p:nvPicPr>
        <p:blipFill>
          <a:blip r:embed="rId5"/>
          <a:stretch>
            <a:fillRect/>
          </a:stretch>
        </p:blipFill>
        <p:spPr>
          <a:xfrm>
            <a:off x="2590800" y="2066925"/>
            <a:ext cx="1257300" cy="355600"/>
          </a:xfrm>
          <a:prstGeom prst="rect">
            <a:avLst/>
          </a:prstGeom>
        </p:spPr>
      </p:pic>
      <p:pic>
        <p:nvPicPr>
          <p:cNvPr id="13" name="Picture 12"/>
          <p:cNvPicPr>
            <a:picLocks noChangeAspect="1"/>
          </p:cNvPicPr>
          <p:nvPr/>
        </p:nvPicPr>
        <p:blipFill>
          <a:blip r:embed="rId5"/>
          <a:stretch>
            <a:fillRect/>
          </a:stretch>
        </p:blipFill>
        <p:spPr>
          <a:xfrm rot="2167277">
            <a:off x="4237275" y="3036683"/>
            <a:ext cx="1832902" cy="355600"/>
          </a:xfrm>
          <a:prstGeom prst="rect">
            <a:avLst/>
          </a:prstGeom>
        </p:spPr>
      </p:pic>
    </p:spTree>
    <p:extLst>
      <p:ext uri="{BB962C8B-B14F-4D97-AF65-F5344CB8AC3E}">
        <p14:creationId xmlns:p14="http://schemas.microsoft.com/office/powerpoint/2010/main" val="255643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0"/>
                            </p:stCondLst>
                            <p:childTnLst>
                              <p:par>
                                <p:cTn id="10" presetID="5"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0" y="1803400"/>
            <a:ext cx="5422900" cy="3163358"/>
          </a:xfrm>
          <a:prstGeom prst="rect">
            <a:avLst/>
          </a:prstGeom>
        </p:spPr>
      </p:pic>
      <p:sp>
        <p:nvSpPr>
          <p:cNvPr id="2" name="Title 1"/>
          <p:cNvSpPr>
            <a:spLocks noGrp="1"/>
          </p:cNvSpPr>
          <p:nvPr>
            <p:ph type="title"/>
          </p:nvPr>
        </p:nvSpPr>
        <p:spPr/>
        <p:txBody>
          <a:bodyPr/>
          <a:lstStyle/>
          <a:p>
            <a:r>
              <a:rPr lang="en-US" dirty="0" smtClean="0"/>
              <a:t>Our Methodology: Two cases</a:t>
            </a:r>
            <a:endParaRPr lang="en-US" dirty="0"/>
          </a:p>
        </p:txBody>
      </p:sp>
      <p:sp>
        <p:nvSpPr>
          <p:cNvPr id="3" name="Content Placeholder 2"/>
          <p:cNvSpPr>
            <a:spLocks noGrp="1"/>
          </p:cNvSpPr>
          <p:nvPr>
            <p:ph idx="1"/>
          </p:nvPr>
        </p:nvSpPr>
        <p:spPr/>
        <p:txBody>
          <a:bodyPr>
            <a:normAutofit/>
          </a:bodyPr>
          <a:lstStyle/>
          <a:p>
            <a:r>
              <a:rPr lang="en-US" dirty="0" smtClean="0"/>
              <a:t>Step 2: Undesired reachability analysis</a:t>
            </a:r>
          </a:p>
          <a:p>
            <a:pPr lvl="1"/>
            <a:r>
              <a:rPr lang="en-US" dirty="0" smtClean="0"/>
              <a:t>Class I: convergence split</a:t>
            </a:r>
          </a:p>
          <a:p>
            <a:pPr lvl="1"/>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12</a:t>
            </a:fld>
            <a:endParaRPr lang="en-US"/>
          </a:p>
        </p:txBody>
      </p:sp>
      <p:pic>
        <p:nvPicPr>
          <p:cNvPr id="8" name="Picture 7"/>
          <p:cNvPicPr>
            <a:picLocks noChangeAspect="1"/>
          </p:cNvPicPr>
          <p:nvPr/>
        </p:nvPicPr>
        <p:blipFill>
          <a:blip r:embed="rId4"/>
          <a:stretch>
            <a:fillRect/>
          </a:stretch>
        </p:blipFill>
        <p:spPr>
          <a:xfrm>
            <a:off x="6311900" y="939800"/>
            <a:ext cx="1016000" cy="254000"/>
          </a:xfrm>
          <a:prstGeom prst="rect">
            <a:avLst/>
          </a:prstGeom>
        </p:spPr>
      </p:pic>
      <p:sp>
        <p:nvSpPr>
          <p:cNvPr id="9" name="TextBox 8"/>
          <p:cNvSpPr txBox="1"/>
          <p:nvPr/>
        </p:nvSpPr>
        <p:spPr>
          <a:xfrm>
            <a:off x="7111472" y="834072"/>
            <a:ext cx="2032528" cy="461665"/>
          </a:xfrm>
          <a:prstGeom prst="rect">
            <a:avLst/>
          </a:prstGeom>
          <a:noFill/>
        </p:spPr>
        <p:txBody>
          <a:bodyPr wrap="none" rtlCol="0">
            <a:spAutoFit/>
          </a:bodyPr>
          <a:lstStyle/>
          <a:p>
            <a:r>
              <a:rPr lang="en-US" sz="2400" dirty="0" smtClean="0"/>
              <a:t>Possible path</a:t>
            </a:r>
            <a:endParaRPr lang="en-US" sz="2400" dirty="0"/>
          </a:p>
        </p:txBody>
      </p:sp>
      <p:pic>
        <p:nvPicPr>
          <p:cNvPr id="10" name="Picture 9"/>
          <p:cNvPicPr>
            <a:picLocks noChangeAspect="1"/>
          </p:cNvPicPr>
          <p:nvPr/>
        </p:nvPicPr>
        <p:blipFill>
          <a:blip r:embed="rId5"/>
          <a:stretch>
            <a:fillRect/>
          </a:stretch>
        </p:blipFill>
        <p:spPr>
          <a:xfrm>
            <a:off x="6311900" y="1457325"/>
            <a:ext cx="1257300" cy="355600"/>
          </a:xfrm>
          <a:prstGeom prst="rect">
            <a:avLst/>
          </a:prstGeom>
        </p:spPr>
      </p:pic>
      <p:sp>
        <p:nvSpPr>
          <p:cNvPr id="11" name="TextBox 10"/>
          <p:cNvSpPr txBox="1"/>
          <p:nvPr/>
        </p:nvSpPr>
        <p:spPr>
          <a:xfrm>
            <a:off x="7202393" y="1369367"/>
            <a:ext cx="1941607" cy="461665"/>
          </a:xfrm>
          <a:prstGeom prst="rect">
            <a:avLst/>
          </a:prstGeom>
          <a:noFill/>
        </p:spPr>
        <p:txBody>
          <a:bodyPr wrap="none" rtlCol="0">
            <a:spAutoFit/>
          </a:bodyPr>
          <a:lstStyle/>
          <a:p>
            <a:r>
              <a:rPr lang="en-US" sz="2400" dirty="0" smtClean="0">
                <a:solidFill>
                  <a:srgbClr val="B34400"/>
                </a:solidFill>
              </a:rPr>
              <a:t>Handoff path</a:t>
            </a:r>
            <a:endParaRPr lang="en-US" sz="2400" dirty="0">
              <a:solidFill>
                <a:srgbClr val="B34400"/>
              </a:solidFill>
            </a:endParaRPr>
          </a:p>
        </p:txBody>
      </p:sp>
      <p:grpSp>
        <p:nvGrpSpPr>
          <p:cNvPr id="17" name="Group 16"/>
          <p:cNvGrpSpPr/>
          <p:nvPr/>
        </p:nvGrpSpPr>
        <p:grpSpPr>
          <a:xfrm>
            <a:off x="1574800" y="2066925"/>
            <a:ext cx="4648200" cy="2362200"/>
            <a:chOff x="1574800" y="2066925"/>
            <a:chExt cx="4648200" cy="2362200"/>
          </a:xfrm>
        </p:grpSpPr>
        <p:pic>
          <p:nvPicPr>
            <p:cNvPr id="6" name="Picture 5"/>
            <p:cNvPicPr>
              <a:picLocks noChangeAspect="1"/>
            </p:cNvPicPr>
            <p:nvPr/>
          </p:nvPicPr>
          <p:blipFill>
            <a:blip r:embed="rId6"/>
            <a:stretch>
              <a:fillRect/>
            </a:stretch>
          </p:blipFill>
          <p:spPr>
            <a:xfrm>
              <a:off x="1574800" y="2066925"/>
              <a:ext cx="4648200" cy="2362200"/>
            </a:xfrm>
            <a:prstGeom prst="rect">
              <a:avLst/>
            </a:prstGeom>
          </p:spPr>
        </p:pic>
        <p:pic>
          <p:nvPicPr>
            <p:cNvPr id="12" name="Picture 11"/>
            <p:cNvPicPr>
              <a:picLocks noChangeAspect="1"/>
            </p:cNvPicPr>
            <p:nvPr/>
          </p:nvPicPr>
          <p:blipFill>
            <a:blip r:embed="rId5"/>
            <a:stretch>
              <a:fillRect/>
            </a:stretch>
          </p:blipFill>
          <p:spPr>
            <a:xfrm>
              <a:off x="2590800" y="2066925"/>
              <a:ext cx="1257300" cy="355600"/>
            </a:xfrm>
            <a:prstGeom prst="rect">
              <a:avLst/>
            </a:prstGeom>
          </p:spPr>
        </p:pic>
        <p:pic>
          <p:nvPicPr>
            <p:cNvPr id="13" name="Picture 12"/>
            <p:cNvPicPr>
              <a:picLocks noChangeAspect="1"/>
            </p:cNvPicPr>
            <p:nvPr/>
          </p:nvPicPr>
          <p:blipFill>
            <a:blip r:embed="rId5"/>
            <a:stretch>
              <a:fillRect/>
            </a:stretch>
          </p:blipFill>
          <p:spPr>
            <a:xfrm rot="2167277">
              <a:off x="4237275" y="3036683"/>
              <a:ext cx="1832902" cy="355600"/>
            </a:xfrm>
            <a:prstGeom prst="rect">
              <a:avLst/>
            </a:prstGeom>
          </p:spPr>
        </p:pic>
      </p:grpSp>
      <p:pic>
        <p:nvPicPr>
          <p:cNvPr id="18" name="Picture 17"/>
          <p:cNvPicPr>
            <a:picLocks noChangeAspect="1"/>
          </p:cNvPicPr>
          <p:nvPr/>
        </p:nvPicPr>
        <p:blipFill>
          <a:blip r:embed="rId7"/>
          <a:stretch>
            <a:fillRect/>
          </a:stretch>
        </p:blipFill>
        <p:spPr>
          <a:xfrm>
            <a:off x="5879571" y="1840442"/>
            <a:ext cx="3379257" cy="2943224"/>
          </a:xfrm>
          <a:prstGeom prst="rect">
            <a:avLst/>
          </a:prstGeom>
        </p:spPr>
      </p:pic>
    </p:spTree>
    <p:extLst>
      <p:ext uri="{BB962C8B-B14F-4D97-AF65-F5344CB8AC3E}">
        <p14:creationId xmlns:p14="http://schemas.microsoft.com/office/powerpoint/2010/main" val="31302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11111E-6 -1.48148E-6 L -0.14722 -1.48148E-6 " pathEditMode="relative" rAng="0" ptsTypes="AA">
                                      <p:cBhvr>
                                        <p:cTn id="6" dur="2000" fill="hold"/>
                                        <p:tgtEl>
                                          <p:spTgt spid="17"/>
                                        </p:tgtEl>
                                        <p:attrNameLst>
                                          <p:attrName>ppt_x</p:attrName>
                                          <p:attrName>ppt_y</p:attrName>
                                        </p:attrNameLst>
                                      </p:cBhvr>
                                      <p:rCtr x="-7361" y="0"/>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2000"/>
                            </p:stCondLst>
                            <p:childTnLst>
                              <p:par>
                                <p:cTn id="11" presetID="5" presetClass="entr" presetSubtype="1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Methodology: Two cases</a:t>
            </a:r>
            <a:endParaRPr lang="en-US" dirty="0"/>
          </a:p>
        </p:txBody>
      </p:sp>
      <p:sp>
        <p:nvSpPr>
          <p:cNvPr id="3" name="Content Placeholder 2"/>
          <p:cNvSpPr>
            <a:spLocks noGrp="1"/>
          </p:cNvSpPr>
          <p:nvPr>
            <p:ph idx="1"/>
          </p:nvPr>
        </p:nvSpPr>
        <p:spPr/>
        <p:txBody>
          <a:bodyPr>
            <a:normAutofit/>
          </a:bodyPr>
          <a:lstStyle/>
          <a:p>
            <a:r>
              <a:rPr lang="en-US" dirty="0" smtClean="0"/>
              <a:t>Step 2: Undesired reachability analysis</a:t>
            </a:r>
          </a:p>
          <a:p>
            <a:pPr lvl="1"/>
            <a:r>
              <a:rPr lang="en-US" dirty="0" smtClean="0"/>
              <a:t>Class I: convergence split</a:t>
            </a:r>
          </a:p>
          <a:p>
            <a:pPr lvl="1"/>
            <a:r>
              <a:rPr lang="en-US" dirty="0" smtClean="0"/>
              <a:t>Class II: premature convergence</a:t>
            </a:r>
          </a:p>
          <a:p>
            <a:pPr lvl="1"/>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13</a:t>
            </a:fld>
            <a:endParaRPr lang="en-US"/>
          </a:p>
        </p:txBody>
      </p:sp>
      <p:pic>
        <p:nvPicPr>
          <p:cNvPr id="8" name="Picture 7"/>
          <p:cNvPicPr>
            <a:picLocks noChangeAspect="1"/>
          </p:cNvPicPr>
          <p:nvPr/>
        </p:nvPicPr>
        <p:blipFill>
          <a:blip r:embed="rId3"/>
          <a:stretch>
            <a:fillRect/>
          </a:stretch>
        </p:blipFill>
        <p:spPr>
          <a:xfrm>
            <a:off x="6311900" y="939800"/>
            <a:ext cx="1016000" cy="254000"/>
          </a:xfrm>
          <a:prstGeom prst="rect">
            <a:avLst/>
          </a:prstGeom>
        </p:spPr>
      </p:pic>
      <p:sp>
        <p:nvSpPr>
          <p:cNvPr id="9" name="TextBox 8"/>
          <p:cNvSpPr txBox="1"/>
          <p:nvPr/>
        </p:nvSpPr>
        <p:spPr>
          <a:xfrm>
            <a:off x="7111472" y="834072"/>
            <a:ext cx="2032528" cy="461665"/>
          </a:xfrm>
          <a:prstGeom prst="rect">
            <a:avLst/>
          </a:prstGeom>
          <a:noFill/>
        </p:spPr>
        <p:txBody>
          <a:bodyPr wrap="none" rtlCol="0">
            <a:spAutoFit/>
          </a:bodyPr>
          <a:lstStyle/>
          <a:p>
            <a:r>
              <a:rPr lang="en-US" sz="2400" dirty="0" smtClean="0"/>
              <a:t>Possible path</a:t>
            </a:r>
            <a:endParaRPr lang="en-US" sz="2400" dirty="0"/>
          </a:p>
        </p:txBody>
      </p:sp>
      <p:pic>
        <p:nvPicPr>
          <p:cNvPr id="10" name="Picture 9"/>
          <p:cNvPicPr>
            <a:picLocks noChangeAspect="1"/>
          </p:cNvPicPr>
          <p:nvPr/>
        </p:nvPicPr>
        <p:blipFill>
          <a:blip r:embed="rId4"/>
          <a:stretch>
            <a:fillRect/>
          </a:stretch>
        </p:blipFill>
        <p:spPr>
          <a:xfrm>
            <a:off x="6311900" y="1457325"/>
            <a:ext cx="1257300" cy="355600"/>
          </a:xfrm>
          <a:prstGeom prst="rect">
            <a:avLst/>
          </a:prstGeom>
        </p:spPr>
      </p:pic>
      <p:sp>
        <p:nvSpPr>
          <p:cNvPr id="11" name="TextBox 10"/>
          <p:cNvSpPr txBox="1"/>
          <p:nvPr/>
        </p:nvSpPr>
        <p:spPr>
          <a:xfrm>
            <a:off x="7202393" y="1369367"/>
            <a:ext cx="1941607" cy="461665"/>
          </a:xfrm>
          <a:prstGeom prst="rect">
            <a:avLst/>
          </a:prstGeom>
          <a:noFill/>
        </p:spPr>
        <p:txBody>
          <a:bodyPr wrap="none" rtlCol="0">
            <a:spAutoFit/>
          </a:bodyPr>
          <a:lstStyle/>
          <a:p>
            <a:r>
              <a:rPr lang="en-US" sz="2400" dirty="0" smtClean="0">
                <a:solidFill>
                  <a:srgbClr val="B34400"/>
                </a:solidFill>
              </a:rPr>
              <a:t>Handoff path</a:t>
            </a:r>
            <a:endParaRPr lang="en-US" sz="2400" dirty="0">
              <a:solidFill>
                <a:srgbClr val="B34400"/>
              </a:solidFill>
            </a:endParaRPr>
          </a:p>
        </p:txBody>
      </p:sp>
      <p:pic>
        <p:nvPicPr>
          <p:cNvPr id="7" name="Picture 6"/>
          <p:cNvPicPr>
            <a:picLocks noChangeAspect="1"/>
          </p:cNvPicPr>
          <p:nvPr/>
        </p:nvPicPr>
        <p:blipFill>
          <a:blip r:embed="rId5"/>
          <a:stretch>
            <a:fillRect/>
          </a:stretch>
        </p:blipFill>
        <p:spPr>
          <a:xfrm>
            <a:off x="431800" y="2391573"/>
            <a:ext cx="8305800" cy="2736028"/>
          </a:xfrm>
          <a:prstGeom prst="rect">
            <a:avLst/>
          </a:prstGeom>
        </p:spPr>
      </p:pic>
    </p:spTree>
    <p:extLst>
      <p:ext uri="{BB962C8B-B14F-4D97-AF65-F5344CB8AC3E}">
        <p14:creationId xmlns:p14="http://schemas.microsoft.com/office/powerpoint/2010/main" val="795414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1498274" y="1272701"/>
            <a:ext cx="4117341" cy="889418"/>
            <a:chOff x="4094169" y="1180655"/>
            <a:chExt cx="5144440" cy="1377926"/>
          </a:xfrm>
        </p:grpSpPr>
        <p:sp>
          <p:nvSpPr>
            <p:cNvPr id="30" name="椭圆 172"/>
            <p:cNvSpPr/>
            <p:nvPr/>
          </p:nvSpPr>
          <p:spPr>
            <a:xfrm>
              <a:off x="4094169" y="1765011"/>
              <a:ext cx="3230486" cy="775291"/>
            </a:xfrm>
            <a:prstGeom prst="ellipse">
              <a:avLst/>
            </a:prstGeom>
            <a:solidFill>
              <a:srgbClr val="15ADEB">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a:cs typeface="Times New Roman"/>
              </a:endParaRPr>
            </a:p>
          </p:txBody>
        </p:sp>
        <p:sp>
          <p:nvSpPr>
            <p:cNvPr id="33" name="椭圆 172"/>
            <p:cNvSpPr/>
            <p:nvPr/>
          </p:nvSpPr>
          <p:spPr>
            <a:xfrm>
              <a:off x="6129343" y="1783290"/>
              <a:ext cx="3109266" cy="775291"/>
            </a:xfrm>
            <a:prstGeom prst="ellipse">
              <a:avLst/>
            </a:prstGeom>
            <a:solidFill>
              <a:srgbClr val="92D050">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a:cs typeface="Times New Roman"/>
              </a:endParaRPr>
            </a:p>
          </p:txBody>
        </p:sp>
        <p:pic>
          <p:nvPicPr>
            <p:cNvPr id="44" name="Picture 43"/>
            <p:cNvPicPr>
              <a:picLocks noChangeAspect="1"/>
            </p:cNvPicPr>
            <p:nvPr/>
          </p:nvPicPr>
          <p:blipFill>
            <a:blip r:embed="rId3"/>
            <a:stretch>
              <a:fillRect/>
            </a:stretch>
          </p:blipFill>
          <p:spPr>
            <a:xfrm>
              <a:off x="7877702" y="1180655"/>
              <a:ext cx="425724" cy="962136"/>
            </a:xfrm>
            <a:prstGeom prst="rect">
              <a:avLst/>
            </a:prstGeom>
          </p:spPr>
        </p:pic>
        <p:pic>
          <p:nvPicPr>
            <p:cNvPr id="45" name="Picture 44"/>
            <p:cNvPicPr>
              <a:picLocks noChangeAspect="1"/>
            </p:cNvPicPr>
            <p:nvPr/>
          </p:nvPicPr>
          <p:blipFill>
            <a:blip r:embed="rId4"/>
            <a:stretch>
              <a:fillRect/>
            </a:stretch>
          </p:blipFill>
          <p:spPr>
            <a:xfrm>
              <a:off x="5226179" y="1204782"/>
              <a:ext cx="425724" cy="962136"/>
            </a:xfrm>
            <a:prstGeom prst="rect">
              <a:avLst/>
            </a:prstGeom>
          </p:spPr>
        </p:pic>
      </p:grpSp>
      <p:sp>
        <p:nvSpPr>
          <p:cNvPr id="2" name="Title 1"/>
          <p:cNvSpPr>
            <a:spLocks noGrp="1"/>
          </p:cNvSpPr>
          <p:nvPr>
            <p:ph type="title"/>
          </p:nvPr>
        </p:nvSpPr>
        <p:spPr/>
        <p:txBody>
          <a:bodyPr/>
          <a:lstStyle/>
          <a:p>
            <a:r>
              <a:rPr lang="en-US" dirty="0" smtClean="0"/>
              <a:t>From Theory to Practice</a:t>
            </a:r>
            <a:endParaRPr lang="en-US" dirty="0"/>
          </a:p>
        </p:txBody>
      </p:sp>
      <p:sp>
        <p:nvSpPr>
          <p:cNvPr id="3" name="Content Placeholder 2"/>
          <p:cNvSpPr>
            <a:spLocks noGrp="1"/>
          </p:cNvSpPr>
          <p:nvPr>
            <p:ph idx="1"/>
          </p:nvPr>
        </p:nvSpPr>
        <p:spPr/>
        <p:txBody>
          <a:bodyPr/>
          <a:lstStyle/>
          <a:p>
            <a:r>
              <a:rPr lang="en-US" dirty="0" smtClean="0"/>
              <a:t>Step 3: Build an in-device detector via MMDIAG++</a:t>
            </a:r>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14</a:t>
            </a:fld>
            <a:endParaRPr lang="en-US"/>
          </a:p>
        </p:txBody>
      </p:sp>
      <p:pic>
        <p:nvPicPr>
          <p:cNvPr id="8" name="Picture 364" descr="iphone_stylized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366" y="1893737"/>
            <a:ext cx="238991" cy="39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66"/>
          <p:cNvCxnSpPr/>
          <p:nvPr/>
        </p:nvCxnSpPr>
        <p:spPr>
          <a:xfrm>
            <a:off x="3177278" y="2027479"/>
            <a:ext cx="513440" cy="77618"/>
          </a:xfrm>
          <a:prstGeom prst="line">
            <a:avLst/>
          </a:prstGeom>
          <a:ln w="38100" cmpd="sng">
            <a:solidFill>
              <a:srgbClr val="7F7F7F"/>
            </a:solidFill>
            <a:prstDash val="sysDot"/>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66"/>
          <p:cNvCxnSpPr/>
          <p:nvPr/>
        </p:nvCxnSpPr>
        <p:spPr>
          <a:xfrm flipH="1">
            <a:off x="4024565" y="1969319"/>
            <a:ext cx="428384" cy="135779"/>
          </a:xfrm>
          <a:prstGeom prst="line">
            <a:avLst/>
          </a:prstGeom>
          <a:ln w="38100" cmpd="sng">
            <a:solidFill>
              <a:srgbClr val="7F7F7F"/>
            </a:solidFill>
            <a:prstDash val="sysDot"/>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 name="Rounded Rectangular Callout 12"/>
          <p:cNvSpPr/>
          <p:nvPr/>
        </p:nvSpPr>
        <p:spPr>
          <a:xfrm>
            <a:off x="1007534" y="2578100"/>
            <a:ext cx="4707463" cy="1759284"/>
          </a:xfrm>
          <a:prstGeom prst="wedgeRoundRectCallout">
            <a:avLst>
              <a:gd name="adj1" fmla="val 8371"/>
              <a:gd name="adj2" fmla="val -66841"/>
              <a:gd name="adj3" fmla="val 16667"/>
            </a:avLst>
          </a:prstGeom>
          <a:noFill/>
          <a:ln w="38100" cmpd="sng">
            <a:solidFill>
              <a:srgbClr val="008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68"/>
          <p:cNvSpPr/>
          <p:nvPr/>
        </p:nvSpPr>
        <p:spPr>
          <a:xfrm>
            <a:off x="1197713" y="2809483"/>
            <a:ext cx="1817598" cy="579847"/>
          </a:xfrm>
          <a:prstGeom prst="rect">
            <a:avLst/>
          </a:prstGeom>
          <a:noFill/>
          <a:ln w="190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a:solidFill>
                  <a:schemeClr val="tx1"/>
                </a:solidFill>
              </a:rPr>
              <a:t>Configuration</a:t>
            </a:r>
            <a:r>
              <a:rPr lang="zh-CN" altLang="en-US" dirty="0">
                <a:solidFill>
                  <a:schemeClr val="tx1"/>
                </a:solidFill>
              </a:rPr>
              <a:t> </a:t>
            </a:r>
            <a:r>
              <a:rPr lang="en-US" altLang="zh-CN" dirty="0" smtClean="0">
                <a:solidFill>
                  <a:schemeClr val="tx1"/>
                </a:solidFill>
              </a:rPr>
              <a:t>Collector</a:t>
            </a:r>
            <a:r>
              <a:rPr lang="en-US" altLang="zh-CN" baseline="30000" dirty="0" smtClean="0">
                <a:solidFill>
                  <a:schemeClr val="tx1"/>
                </a:solidFill>
              </a:rPr>
              <a:t>1</a:t>
            </a:r>
            <a:r>
              <a:rPr lang="en-US" baseline="30000" dirty="0" smtClean="0"/>
              <a:t>11</a:t>
            </a:r>
            <a:endParaRPr lang="en-US" dirty="0">
              <a:solidFill>
                <a:schemeClr val="tx1"/>
              </a:solidFill>
            </a:endParaRPr>
          </a:p>
        </p:txBody>
      </p:sp>
      <p:sp>
        <p:nvSpPr>
          <p:cNvPr id="15" name="Rectangle 68"/>
          <p:cNvSpPr/>
          <p:nvPr/>
        </p:nvSpPr>
        <p:spPr>
          <a:xfrm>
            <a:off x="3776109" y="3579463"/>
            <a:ext cx="1748764" cy="579848"/>
          </a:xfrm>
          <a:prstGeom prst="rect">
            <a:avLst/>
          </a:prstGeom>
          <a:noFill/>
          <a:ln w="190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rPr>
              <a:t>Convergence</a:t>
            </a:r>
          </a:p>
          <a:p>
            <a:pPr algn="ctr"/>
            <a:r>
              <a:rPr lang="en-US" dirty="0" smtClean="0">
                <a:solidFill>
                  <a:schemeClr val="tx1"/>
                </a:solidFill>
              </a:rPr>
              <a:t>Analyzer</a:t>
            </a:r>
            <a:r>
              <a:rPr lang="en-US" altLang="zh-CN" baseline="30000" dirty="0" smtClean="0">
                <a:solidFill>
                  <a:schemeClr val="tx1"/>
                </a:solidFill>
              </a:rPr>
              <a:t>2</a:t>
            </a:r>
            <a:endParaRPr lang="en-US" dirty="0">
              <a:solidFill>
                <a:schemeClr val="tx1"/>
              </a:solidFill>
            </a:endParaRPr>
          </a:p>
        </p:txBody>
      </p:sp>
      <p:sp>
        <p:nvSpPr>
          <p:cNvPr id="16" name="Rectangle 68"/>
          <p:cNvSpPr/>
          <p:nvPr/>
        </p:nvSpPr>
        <p:spPr>
          <a:xfrm>
            <a:off x="1197717" y="3569828"/>
            <a:ext cx="1547286" cy="613302"/>
          </a:xfrm>
          <a:prstGeom prst="rect">
            <a:avLst/>
          </a:prstGeom>
          <a:noFill/>
          <a:ln w="190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rPr>
              <a:t>Scenario </a:t>
            </a:r>
          </a:p>
          <a:p>
            <a:pPr algn="ctr"/>
            <a:r>
              <a:rPr lang="en-US" dirty="0" smtClean="0">
                <a:solidFill>
                  <a:schemeClr val="tx1"/>
                </a:solidFill>
              </a:rPr>
              <a:t>Emulator</a:t>
            </a:r>
            <a:endParaRPr lang="en-US" dirty="0">
              <a:solidFill>
                <a:schemeClr val="tx1"/>
              </a:solidFill>
            </a:endParaRPr>
          </a:p>
        </p:txBody>
      </p:sp>
      <p:sp>
        <p:nvSpPr>
          <p:cNvPr id="17" name="Rectangle 68"/>
          <p:cNvSpPr/>
          <p:nvPr/>
        </p:nvSpPr>
        <p:spPr>
          <a:xfrm>
            <a:off x="3798554" y="2841375"/>
            <a:ext cx="1726319" cy="613302"/>
          </a:xfrm>
          <a:prstGeom prst="rect">
            <a:avLst/>
          </a:prstGeom>
          <a:pattFill prst="lgCheck">
            <a:fgClr>
              <a:srgbClr val="CCFFCC"/>
            </a:fgClr>
            <a:bgClr>
              <a:prstClr val="white"/>
            </a:bgClr>
          </a:pattFill>
          <a:ln w="190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dirty="0" smtClean="0">
                <a:solidFill>
                  <a:schemeClr val="tx1"/>
                </a:solidFill>
              </a:rPr>
              <a:t>Reachability</a:t>
            </a:r>
          </a:p>
          <a:p>
            <a:pPr algn="ctr" defTabSz="457200"/>
            <a:r>
              <a:rPr lang="en-US" altLang="zh-CN" dirty="0" smtClean="0">
                <a:solidFill>
                  <a:schemeClr val="tx1"/>
                </a:solidFill>
              </a:rPr>
              <a:t>Analyzer</a:t>
            </a:r>
            <a:endParaRPr lang="en-US" altLang="zh-CN" dirty="0">
              <a:solidFill>
                <a:schemeClr val="tx1"/>
              </a:solidFill>
            </a:endParaRPr>
          </a:p>
        </p:txBody>
      </p:sp>
      <p:sp>
        <p:nvSpPr>
          <p:cNvPr id="18" name="Rectangle 17"/>
          <p:cNvSpPr/>
          <p:nvPr/>
        </p:nvSpPr>
        <p:spPr>
          <a:xfrm>
            <a:off x="5521560" y="3348229"/>
            <a:ext cx="1478799" cy="493981"/>
          </a:xfrm>
          <a:prstGeom prst="rect">
            <a:avLst/>
          </a:prstGeom>
        </p:spPr>
        <p:txBody>
          <a:bodyPr wrap="square">
            <a:spAutoFit/>
          </a:bodyPr>
          <a:lstStyle/>
          <a:p>
            <a:pPr algn="ctr">
              <a:lnSpc>
                <a:spcPct val="70000"/>
              </a:lnSpc>
            </a:pPr>
            <a:r>
              <a:rPr lang="en-US" b="1" dirty="0" smtClean="0">
                <a:cs typeface="Calibri"/>
              </a:rPr>
              <a:t>Counter</a:t>
            </a:r>
          </a:p>
          <a:p>
            <a:pPr algn="ctr">
              <a:lnSpc>
                <a:spcPct val="70000"/>
              </a:lnSpc>
            </a:pPr>
            <a:r>
              <a:rPr lang="en-US" b="1" dirty="0" smtClean="0">
                <a:cs typeface="Calibri"/>
              </a:rPr>
              <a:t>examples</a:t>
            </a:r>
            <a:endParaRPr lang="en-US" b="1" dirty="0">
              <a:cs typeface="Calibri"/>
            </a:endParaRPr>
          </a:p>
        </p:txBody>
      </p:sp>
      <p:sp>
        <p:nvSpPr>
          <p:cNvPr id="19" name="Line 121"/>
          <p:cNvSpPr>
            <a:spLocks noChangeShapeType="1"/>
          </p:cNvSpPr>
          <p:nvPr/>
        </p:nvSpPr>
        <p:spPr bwMode="auto">
          <a:xfrm>
            <a:off x="5615615" y="3843514"/>
            <a:ext cx="1345086" cy="11178"/>
          </a:xfrm>
          <a:prstGeom prst="line">
            <a:avLst/>
          </a:prstGeom>
          <a:noFill/>
          <a:ln w="38100" cmpd="sng">
            <a:solidFill>
              <a:schemeClr val="tx1"/>
            </a:solidFill>
            <a:round/>
            <a:headEnd type="none" w="med" len="med"/>
            <a:tailEnd type="arrow" w="med" len="med"/>
          </a:ln>
        </p:spPr>
        <p:txBody>
          <a:bodyPr wrap="none"/>
          <a:lstStyle/>
          <a:p>
            <a:endParaRPr lang="en-US" dirty="0"/>
          </a:p>
        </p:txBody>
      </p:sp>
      <p:pic>
        <p:nvPicPr>
          <p:cNvPr id="20" name="Picture 364" descr="iphone_stylized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8912" y="2975859"/>
            <a:ext cx="238991" cy="39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 name="Straight Connector 66"/>
          <p:cNvCxnSpPr/>
          <p:nvPr/>
        </p:nvCxnSpPr>
        <p:spPr>
          <a:xfrm flipV="1">
            <a:off x="7628264" y="3189272"/>
            <a:ext cx="491012" cy="1"/>
          </a:xfrm>
          <a:prstGeom prst="line">
            <a:avLst/>
          </a:prstGeom>
          <a:ln w="38100" cmpd="sng">
            <a:solidFill>
              <a:srgbClr val="7F7F7F"/>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6960701" y="3650598"/>
            <a:ext cx="1853098" cy="686786"/>
            <a:chOff x="8942745" y="5690133"/>
            <a:chExt cx="1539242" cy="1220953"/>
          </a:xfrm>
        </p:grpSpPr>
        <p:sp>
          <p:nvSpPr>
            <p:cNvPr id="23" name="Rectangle 68"/>
            <p:cNvSpPr/>
            <p:nvPr/>
          </p:nvSpPr>
          <p:spPr>
            <a:xfrm>
              <a:off x="8942745" y="5690133"/>
              <a:ext cx="1539242" cy="1220953"/>
            </a:xfrm>
            <a:prstGeom prst="rect">
              <a:avLst/>
            </a:prstGeom>
            <a:noFill/>
            <a:ln w="381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Rectangle 23"/>
            <p:cNvSpPr/>
            <p:nvPr/>
          </p:nvSpPr>
          <p:spPr>
            <a:xfrm>
              <a:off x="9049530" y="5762053"/>
              <a:ext cx="1364938" cy="1149033"/>
            </a:xfrm>
            <a:prstGeom prst="rect">
              <a:avLst/>
            </a:prstGeom>
          </p:spPr>
          <p:txBody>
            <a:bodyPr wrap="square">
              <a:spAutoFit/>
            </a:bodyPr>
            <a:lstStyle/>
            <a:p>
              <a:pPr algn="ctr"/>
              <a:r>
                <a:rPr lang="en-US" dirty="0" smtClean="0">
                  <a:cs typeface="Calibri"/>
                </a:rPr>
                <a:t>Empirical </a:t>
              </a:r>
            </a:p>
            <a:p>
              <a:pPr algn="ctr"/>
              <a:r>
                <a:rPr lang="en-US" dirty="0" smtClean="0">
                  <a:cs typeface="Calibri"/>
                </a:rPr>
                <a:t>Validation</a:t>
              </a:r>
              <a:endParaRPr lang="en-US" dirty="0">
                <a:cs typeface="Calibri"/>
              </a:endParaRPr>
            </a:p>
          </p:txBody>
        </p:sp>
      </p:grpSp>
      <p:sp>
        <p:nvSpPr>
          <p:cNvPr id="28" name="Line 121"/>
          <p:cNvSpPr>
            <a:spLocks noChangeShapeType="1"/>
          </p:cNvSpPr>
          <p:nvPr/>
        </p:nvSpPr>
        <p:spPr bwMode="auto">
          <a:xfrm flipV="1">
            <a:off x="3015311" y="3137508"/>
            <a:ext cx="705053" cy="7328"/>
          </a:xfrm>
          <a:prstGeom prst="line">
            <a:avLst/>
          </a:prstGeom>
          <a:noFill/>
          <a:ln w="38100" cmpd="sng">
            <a:solidFill>
              <a:schemeClr val="tx1"/>
            </a:solidFill>
            <a:round/>
            <a:headEnd type="none" w="med" len="med"/>
            <a:tailEnd type="arrow" w="med" len="med"/>
          </a:ln>
        </p:spPr>
        <p:txBody>
          <a:bodyPr wrap="none"/>
          <a:lstStyle/>
          <a:p>
            <a:endParaRPr lang="en-US" dirty="0"/>
          </a:p>
        </p:txBody>
      </p:sp>
      <p:sp>
        <p:nvSpPr>
          <p:cNvPr id="29" name="Line 121"/>
          <p:cNvSpPr>
            <a:spLocks noChangeShapeType="1"/>
          </p:cNvSpPr>
          <p:nvPr/>
        </p:nvSpPr>
        <p:spPr bwMode="auto">
          <a:xfrm>
            <a:off x="2745003" y="3861284"/>
            <a:ext cx="997809" cy="0"/>
          </a:xfrm>
          <a:prstGeom prst="line">
            <a:avLst/>
          </a:prstGeom>
          <a:noFill/>
          <a:ln w="38100" cmpd="sng">
            <a:solidFill>
              <a:schemeClr val="tx1"/>
            </a:solidFill>
            <a:round/>
            <a:headEnd type="none" w="med" len="med"/>
            <a:tailEnd type="arrow" w="med" len="med"/>
          </a:ln>
        </p:spPr>
        <p:txBody>
          <a:bodyPr wrap="none"/>
          <a:lstStyle/>
          <a:p>
            <a:endParaRPr lang="en-US" dirty="0"/>
          </a:p>
        </p:txBody>
      </p:sp>
      <p:sp>
        <p:nvSpPr>
          <p:cNvPr id="47" name="Rectangle 46"/>
          <p:cNvSpPr/>
          <p:nvPr/>
        </p:nvSpPr>
        <p:spPr>
          <a:xfrm>
            <a:off x="4236198" y="2162938"/>
            <a:ext cx="1478799" cy="493981"/>
          </a:xfrm>
          <a:prstGeom prst="rect">
            <a:avLst/>
          </a:prstGeom>
        </p:spPr>
        <p:txBody>
          <a:bodyPr wrap="square">
            <a:spAutoFit/>
          </a:bodyPr>
          <a:lstStyle/>
          <a:p>
            <a:pPr algn="ctr">
              <a:lnSpc>
                <a:spcPct val="70000"/>
              </a:lnSpc>
            </a:pPr>
            <a:r>
              <a:rPr lang="en-US" b="1" dirty="0" smtClean="0">
                <a:cs typeface="Calibri"/>
              </a:rPr>
              <a:t>MM </a:t>
            </a:r>
          </a:p>
          <a:p>
            <a:pPr algn="ctr">
              <a:lnSpc>
                <a:spcPct val="70000"/>
              </a:lnSpc>
            </a:pPr>
            <a:r>
              <a:rPr lang="en-US" b="1" dirty="0" smtClean="0">
                <a:cs typeface="Calibri"/>
              </a:rPr>
              <a:t>Automata</a:t>
            </a:r>
            <a:endParaRPr lang="en-US" b="1" dirty="0">
              <a:cs typeface="Calibri"/>
            </a:endParaRPr>
          </a:p>
        </p:txBody>
      </p:sp>
      <p:sp>
        <p:nvSpPr>
          <p:cNvPr id="48" name="Rectangle 47"/>
          <p:cNvSpPr/>
          <p:nvPr/>
        </p:nvSpPr>
        <p:spPr>
          <a:xfrm>
            <a:off x="420819" y="4411730"/>
            <a:ext cx="6384914" cy="338554"/>
          </a:xfrm>
          <a:prstGeom prst="rect">
            <a:avLst/>
          </a:prstGeom>
        </p:spPr>
        <p:txBody>
          <a:bodyPr wrap="none">
            <a:spAutoFit/>
          </a:bodyPr>
          <a:lstStyle/>
          <a:p>
            <a:r>
              <a:rPr lang="en-US" sz="1600" baseline="30000" dirty="0"/>
              <a:t>1</a:t>
            </a:r>
            <a:r>
              <a:rPr lang="en-US" sz="1600" dirty="0" smtClean="0"/>
              <a:t>MobileInsight (Mobicom’16): http://</a:t>
            </a:r>
            <a:r>
              <a:rPr lang="en-US" sz="1600" dirty="0" err="1" smtClean="0"/>
              <a:t>metro.cs.ucla.edu</a:t>
            </a:r>
            <a:r>
              <a:rPr lang="en-US" sz="1600" dirty="0" smtClean="0"/>
              <a:t>/</a:t>
            </a:r>
            <a:r>
              <a:rPr lang="en-US" sz="1600" dirty="0" err="1" smtClean="0"/>
              <a:t>mobile_insight</a:t>
            </a:r>
            <a:endParaRPr lang="en-US" sz="1600" dirty="0"/>
          </a:p>
        </p:txBody>
      </p:sp>
      <p:sp>
        <p:nvSpPr>
          <p:cNvPr id="49" name="Rectangle 48"/>
          <p:cNvSpPr/>
          <p:nvPr/>
        </p:nvSpPr>
        <p:spPr>
          <a:xfrm>
            <a:off x="2966553" y="2769231"/>
            <a:ext cx="761972" cy="369332"/>
          </a:xfrm>
          <a:prstGeom prst="rect">
            <a:avLst/>
          </a:prstGeom>
        </p:spPr>
        <p:txBody>
          <a:bodyPr wrap="none">
            <a:spAutoFit/>
          </a:bodyPr>
          <a:lstStyle/>
          <a:p>
            <a:r>
              <a:rPr lang="en-US" altLang="zh-CN" dirty="0" smtClean="0"/>
              <a:t>Static</a:t>
            </a:r>
            <a:endParaRPr lang="en-US" dirty="0"/>
          </a:p>
        </p:txBody>
      </p:sp>
      <p:sp>
        <p:nvSpPr>
          <p:cNvPr id="50" name="Rectangle 49"/>
          <p:cNvSpPr/>
          <p:nvPr/>
        </p:nvSpPr>
        <p:spPr>
          <a:xfrm>
            <a:off x="2694203" y="3474182"/>
            <a:ext cx="1082523" cy="369332"/>
          </a:xfrm>
          <a:prstGeom prst="rect">
            <a:avLst/>
          </a:prstGeom>
        </p:spPr>
        <p:txBody>
          <a:bodyPr wrap="none">
            <a:spAutoFit/>
          </a:bodyPr>
          <a:lstStyle/>
          <a:p>
            <a:r>
              <a:rPr lang="en-US" altLang="zh-CN" dirty="0" smtClean="0"/>
              <a:t>Dynamic</a:t>
            </a:r>
            <a:endParaRPr lang="en-US" dirty="0"/>
          </a:p>
        </p:txBody>
      </p:sp>
      <p:sp>
        <p:nvSpPr>
          <p:cNvPr id="51" name="Rectangle 68"/>
          <p:cNvSpPr/>
          <p:nvPr/>
        </p:nvSpPr>
        <p:spPr>
          <a:xfrm>
            <a:off x="3720364" y="2732774"/>
            <a:ext cx="1853098" cy="1480586"/>
          </a:xfrm>
          <a:prstGeom prst="rect">
            <a:avLst/>
          </a:prstGeom>
          <a:noFill/>
          <a:ln w="381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Rectangle 51"/>
          <p:cNvSpPr/>
          <p:nvPr/>
        </p:nvSpPr>
        <p:spPr>
          <a:xfrm>
            <a:off x="446219" y="4678430"/>
            <a:ext cx="2586298" cy="338554"/>
          </a:xfrm>
          <a:prstGeom prst="rect">
            <a:avLst/>
          </a:prstGeom>
        </p:spPr>
        <p:txBody>
          <a:bodyPr wrap="none">
            <a:spAutoFit/>
          </a:bodyPr>
          <a:lstStyle/>
          <a:p>
            <a:r>
              <a:rPr lang="en-US" sz="1600" baseline="30000" dirty="0" smtClean="0"/>
              <a:t>2</a:t>
            </a:r>
            <a:r>
              <a:rPr lang="en-US" sz="1600" dirty="0" smtClean="0"/>
              <a:t>MMDIAG (SIGMetrics’16)</a:t>
            </a:r>
            <a:endParaRPr lang="en-US" sz="1600" dirty="0"/>
          </a:p>
        </p:txBody>
      </p:sp>
      <p:pic>
        <p:nvPicPr>
          <p:cNvPr id="53" name="Picture 52"/>
          <p:cNvPicPr>
            <a:picLocks noChangeAspect="1"/>
          </p:cNvPicPr>
          <p:nvPr/>
        </p:nvPicPr>
        <p:blipFill>
          <a:blip r:embed="rId4"/>
          <a:stretch>
            <a:fillRect/>
          </a:stretch>
        </p:blipFill>
        <p:spPr>
          <a:xfrm>
            <a:off x="8119276" y="2810302"/>
            <a:ext cx="340727" cy="621036"/>
          </a:xfrm>
          <a:prstGeom prst="rect">
            <a:avLst/>
          </a:prstGeom>
        </p:spPr>
      </p:pic>
    </p:spTree>
    <p:extLst>
      <p:ext uri="{BB962C8B-B14F-4D97-AF65-F5344CB8AC3E}">
        <p14:creationId xmlns:p14="http://schemas.microsoft.com/office/powerpoint/2010/main" val="4241120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animBg="1"/>
      <p:bldP spid="28" grpId="0" animBg="1"/>
      <p:bldP spid="29" grpId="0" animBg="1"/>
      <p:bldP spid="48" grpId="0"/>
      <p:bldP spid="49" grpId="0"/>
      <p:bldP spid="50" grpId="0"/>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688093"/>
            <a:ext cx="7886700" cy="843855"/>
          </a:xfrm>
        </p:spPr>
        <p:txBody>
          <a:bodyPr>
            <a:normAutofit/>
          </a:bodyPr>
          <a:lstStyle/>
          <a:p>
            <a:r>
              <a:rPr lang="en-US" sz="3200" dirty="0" smtClean="0">
                <a:solidFill>
                  <a:schemeClr val="bg1">
                    <a:lumMod val="65000"/>
                  </a:schemeClr>
                </a:solidFill>
              </a:rPr>
              <a:t>Reality-check and root-cause analysis</a:t>
            </a:r>
            <a:endParaRPr lang="en-US" sz="3200" dirty="0">
              <a:solidFill>
                <a:schemeClr val="bg1">
                  <a:lumMod val="65000"/>
                </a:schemeClr>
              </a:solidFill>
            </a:endParaRPr>
          </a:p>
        </p:txBody>
      </p:sp>
      <p:sp>
        <p:nvSpPr>
          <p:cNvPr id="4" name="Slide Number Placeholder 3"/>
          <p:cNvSpPr>
            <a:spLocks noGrp="1"/>
          </p:cNvSpPr>
          <p:nvPr>
            <p:ph type="sldNum" sz="quarter" idx="12"/>
          </p:nvPr>
        </p:nvSpPr>
        <p:spPr/>
        <p:txBody>
          <a:bodyPr/>
          <a:lstStyle/>
          <a:p>
            <a:fld id="{703FE3F1-97C6-4A93-B0D7-520C2E060284}" type="slidenum">
              <a:rPr lang="zh-CN" altLang="en-US" smtClean="0"/>
              <a:t>15</a:t>
            </a:fld>
            <a:endParaRPr lang="zh-CN" altLang="en-US"/>
          </a:p>
        </p:txBody>
      </p:sp>
      <p:sp>
        <p:nvSpPr>
          <p:cNvPr id="5" name="Rectangle 4"/>
          <p:cNvSpPr/>
          <p:nvPr/>
        </p:nvSpPr>
        <p:spPr>
          <a:xfrm>
            <a:off x="0" y="1"/>
            <a:ext cx="9144000" cy="2581573"/>
          </a:xfrm>
          <a:prstGeom prst="rect">
            <a:avLst/>
          </a:prstGeom>
          <a:solidFill>
            <a:srgbClr val="BB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itle 1"/>
          <p:cNvSpPr txBox="1">
            <a:spLocks/>
          </p:cNvSpPr>
          <p:nvPr/>
        </p:nvSpPr>
        <p:spPr>
          <a:xfrm>
            <a:off x="623888" y="838201"/>
            <a:ext cx="7886700" cy="166836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dirty="0" smtClean="0">
                <a:solidFill>
                  <a:schemeClr val="bg1"/>
                </a:solidFill>
                <a:latin typeface="Calibri"/>
                <a:cs typeface="Calibri"/>
              </a:rPr>
              <a:t>Q1: Do they exist in reality?</a:t>
            </a:r>
          </a:p>
          <a:p>
            <a:r>
              <a:rPr lang="en-US" altLang="zh-CN" dirty="0" smtClean="0">
                <a:solidFill>
                  <a:schemeClr val="bg1"/>
                </a:solidFill>
                <a:latin typeface="Calibri"/>
                <a:cs typeface="Calibri"/>
              </a:rPr>
              <a:t>Q3: And why? </a:t>
            </a:r>
            <a:endParaRPr lang="en-US" dirty="0">
              <a:solidFill>
                <a:schemeClr val="bg1"/>
              </a:solidFill>
              <a:latin typeface="Calibri"/>
              <a:cs typeface="Calibri"/>
            </a:endParaRPr>
          </a:p>
        </p:txBody>
      </p:sp>
      <p:sp>
        <p:nvSpPr>
          <p:cNvPr id="2" name="Date Placeholder 1"/>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405105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Check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Experiment settings</a:t>
            </a:r>
            <a:endParaRPr lang="en-US" sz="2400" dirty="0" smtClean="0"/>
          </a:p>
          <a:p>
            <a:pPr lvl="1"/>
            <a:r>
              <a:rPr lang="en-US" dirty="0" smtClean="0"/>
              <a:t>Two US carriers</a:t>
            </a:r>
          </a:p>
          <a:p>
            <a:pPr lvl="1"/>
            <a:r>
              <a:rPr lang="en-US" dirty="0" smtClean="0"/>
              <a:t>In two cities (Los Angeles, CA and Columbus, OH)</a:t>
            </a:r>
          </a:p>
          <a:p>
            <a:pPr lvl="1"/>
            <a:r>
              <a:rPr lang="en-US" altLang="zh-CN" dirty="0" smtClean="0"/>
              <a:t>50</a:t>
            </a:r>
            <a:r>
              <a:rPr lang="zh-CN" altLang="en-US" dirty="0" smtClean="0"/>
              <a:t> </a:t>
            </a:r>
            <a:r>
              <a:rPr lang="en-US" altLang="zh-CN" dirty="0"/>
              <a:t>outdoor</a:t>
            </a:r>
            <a:r>
              <a:rPr lang="zh-CN" altLang="en-US" dirty="0"/>
              <a:t> </a:t>
            </a:r>
            <a:r>
              <a:rPr lang="en-US" altLang="zh-CN" dirty="0"/>
              <a:t>locations, 63</a:t>
            </a:r>
            <a:r>
              <a:rPr lang="zh-CN" altLang="en-US" dirty="0"/>
              <a:t> </a:t>
            </a:r>
            <a:r>
              <a:rPr lang="en-US" altLang="zh-CN" dirty="0"/>
              <a:t>indoor</a:t>
            </a:r>
            <a:r>
              <a:rPr lang="zh-CN" altLang="en-US" dirty="0"/>
              <a:t> </a:t>
            </a:r>
            <a:r>
              <a:rPr lang="en-US" altLang="zh-CN" dirty="0"/>
              <a:t>locations</a:t>
            </a:r>
            <a:r>
              <a:rPr lang="en-US" altLang="zh-CN" dirty="0" smtClean="0"/>
              <a:t>,</a:t>
            </a:r>
            <a:endParaRPr lang="en-US" dirty="0" smtClean="0"/>
          </a:p>
          <a:p>
            <a:pPr lvl="1"/>
            <a:r>
              <a:rPr lang="en-US" dirty="0" err="1" smtClean="0"/>
              <a:t>Macrocells</a:t>
            </a:r>
            <a:r>
              <a:rPr lang="en-US" dirty="0" smtClean="0"/>
              <a:t> plus </a:t>
            </a:r>
            <a:r>
              <a:rPr lang="en-US" dirty="0" err="1" smtClean="0"/>
              <a:t>femtocells</a:t>
            </a:r>
            <a:r>
              <a:rPr lang="en-US" dirty="0" smtClean="0"/>
              <a:t> (self-deployed)</a:t>
            </a:r>
          </a:p>
          <a:p>
            <a:pPr lvl="1"/>
            <a:r>
              <a:rPr lang="en-US" dirty="0" smtClean="0"/>
              <a:t>Collected handoff profiles (logic</a:t>
            </a:r>
            <a:r>
              <a:rPr lang="en-US" dirty="0"/>
              <a:t>, </a:t>
            </a:r>
            <a:r>
              <a:rPr lang="en-US" dirty="0" err="1" smtClean="0"/>
              <a:t>config</a:t>
            </a:r>
            <a:r>
              <a:rPr lang="en-US" dirty="0" smtClean="0"/>
              <a:t>., meas.)</a:t>
            </a:r>
          </a:p>
          <a:p>
            <a:pPr lvl="1"/>
            <a:endParaRPr lang="en-US" dirty="0"/>
          </a:p>
          <a:p>
            <a:r>
              <a:rPr lang="en-US" dirty="0" smtClean="0"/>
              <a:t>Four </a:t>
            </a:r>
            <a:r>
              <a:rPr lang="en-US" dirty="0"/>
              <a:t>i</a:t>
            </a:r>
            <a:r>
              <a:rPr lang="en-US" dirty="0" smtClean="0"/>
              <a:t>nstances </a:t>
            </a:r>
            <a:r>
              <a:rPr lang="en-US" dirty="0"/>
              <a:t>i</a:t>
            </a:r>
            <a:r>
              <a:rPr lang="en-US" dirty="0" smtClean="0"/>
              <a:t>dentified</a:t>
            </a:r>
          </a:p>
          <a:p>
            <a:pPr lvl="1"/>
            <a:r>
              <a:rPr lang="en-US" dirty="0" smtClean="0"/>
              <a:t>In both categories</a:t>
            </a:r>
          </a:p>
          <a:p>
            <a:pPr lvl="1"/>
            <a:r>
              <a:rPr lang="en-US" dirty="0" smtClean="0"/>
              <a:t>Three causes</a:t>
            </a:r>
          </a:p>
          <a:p>
            <a:pPr marL="457200" lvl="1" indent="0">
              <a:buNone/>
            </a:pPr>
            <a:endParaRPr lang="en-US" sz="2800" dirty="0" smtClean="0"/>
          </a:p>
          <a:p>
            <a:pPr lvl="1"/>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16</a:t>
            </a:fld>
            <a:endParaRPr lang="en-US"/>
          </a:p>
        </p:txBody>
      </p:sp>
    </p:spTree>
    <p:extLst>
      <p:ext uri="{BB962C8B-B14F-4D97-AF65-F5344CB8AC3E}">
        <p14:creationId xmlns:p14="http://schemas.microsoft.com/office/powerpoint/2010/main" val="3947598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(1/5) </a:t>
            </a:r>
            <a:endParaRPr lang="en-US" dirty="0"/>
          </a:p>
        </p:txBody>
      </p:sp>
      <p:sp>
        <p:nvSpPr>
          <p:cNvPr id="27" name="Content Placeholder 26"/>
          <p:cNvSpPr>
            <a:spLocks noGrp="1"/>
          </p:cNvSpPr>
          <p:nvPr>
            <p:ph idx="1"/>
          </p:nvPr>
        </p:nvSpPr>
        <p:spPr/>
        <p:txBody>
          <a:bodyPr>
            <a:normAutofit/>
          </a:bodyPr>
          <a:lstStyle/>
          <a:p>
            <a:r>
              <a:rPr lang="en-US" dirty="0" smtClean="0"/>
              <a:t>Instance #1: </a:t>
            </a:r>
            <a:r>
              <a:rPr lang="en-US" dirty="0"/>
              <a:t>Fail to r</a:t>
            </a:r>
            <a:r>
              <a:rPr lang="en-US" dirty="0" smtClean="0"/>
              <a:t>each </a:t>
            </a:r>
            <a:r>
              <a:rPr lang="en-US" dirty="0"/>
              <a:t>4G from 2G</a:t>
            </a:r>
            <a:r>
              <a:rPr lang="en-US" dirty="0" smtClean="0"/>
              <a:t> </a:t>
            </a:r>
          </a:p>
          <a:p>
            <a:endParaRPr lang="en-US" dirty="0"/>
          </a:p>
          <a:p>
            <a:endParaRPr lang="en-US" dirty="0" smtClean="0"/>
          </a:p>
          <a:p>
            <a:endParaRPr lang="en-US" dirty="0"/>
          </a:p>
          <a:p>
            <a:endParaRPr lang="en-US" dirty="0" smtClean="0"/>
          </a:p>
          <a:p>
            <a:r>
              <a:rPr lang="en-US" dirty="0" smtClean="0"/>
              <a:t>Cause: missing configuration for 2G</a:t>
            </a:r>
            <a:r>
              <a:rPr lang="en-US" dirty="0" smtClean="0">
                <a:sym typeface="Wingdings"/>
              </a:rPr>
              <a:t></a:t>
            </a:r>
            <a:r>
              <a:rPr lang="en-US" dirty="0" smtClean="0"/>
              <a:t> 4G</a:t>
            </a:r>
          </a:p>
          <a:p>
            <a:pPr lvl="1"/>
            <a:r>
              <a:rPr lang="en-US" dirty="0" smtClean="0"/>
              <a:t>Likely no update in 2G</a:t>
            </a:r>
          </a:p>
          <a:p>
            <a:r>
              <a:rPr lang="en-US" sz="2400" dirty="0" smtClean="0"/>
              <a:t>More real cases in the paper</a:t>
            </a:r>
          </a:p>
          <a:p>
            <a:pPr marL="457200" lvl="1" indent="0">
              <a:buNone/>
            </a:pPr>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17</a:t>
            </a:fld>
            <a:endParaRPr lang="en-US"/>
          </a:p>
        </p:txBody>
      </p:sp>
      <p:cxnSp>
        <p:nvCxnSpPr>
          <p:cNvPr id="11" name="Straight Connector 65"/>
          <p:cNvCxnSpPr/>
          <p:nvPr/>
        </p:nvCxnSpPr>
        <p:spPr>
          <a:xfrm flipH="1">
            <a:off x="1888784" y="2201207"/>
            <a:ext cx="2395392"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矩形 50"/>
          <p:cNvSpPr/>
          <p:nvPr/>
        </p:nvSpPr>
        <p:spPr>
          <a:xfrm>
            <a:off x="1868422" y="1445219"/>
            <a:ext cx="1944350" cy="646331"/>
          </a:xfrm>
          <a:prstGeom prst="rect">
            <a:avLst/>
          </a:prstGeom>
        </p:spPr>
        <p:txBody>
          <a:bodyPr wrap="none">
            <a:spAutoFit/>
          </a:bodyPr>
          <a:lstStyle/>
          <a:p>
            <a:pPr algn="ctr"/>
            <a:r>
              <a:rPr lang="en-US" altLang="zh-CN" b="1" dirty="0" err="1" smtClean="0">
                <a:solidFill>
                  <a:srgbClr val="000000"/>
                </a:solidFill>
              </a:rPr>
              <a:t>Pref</a:t>
            </a:r>
            <a:r>
              <a:rPr lang="en-US" altLang="zh-CN" b="1" baseline="-25000" dirty="0" err="1" smtClean="0">
                <a:solidFill>
                  <a:srgbClr val="000000"/>
                </a:solidFill>
              </a:rPr>
              <a:t>s,c</a:t>
            </a:r>
            <a:r>
              <a:rPr lang="en-US" altLang="zh-CN" b="1" dirty="0">
                <a:solidFill>
                  <a:srgbClr val="000000"/>
                </a:solidFill>
              </a:rPr>
              <a:t> </a:t>
            </a:r>
            <a:r>
              <a:rPr lang="en-US" altLang="zh-CN" b="1" dirty="0" smtClean="0">
                <a:solidFill>
                  <a:srgbClr val="000000"/>
                </a:solidFill>
              </a:rPr>
              <a:t>&gt; </a:t>
            </a:r>
            <a:r>
              <a:rPr lang="en-US" altLang="zh-CN" b="1" dirty="0" err="1" smtClean="0">
                <a:solidFill>
                  <a:srgbClr val="000000"/>
                </a:solidFill>
              </a:rPr>
              <a:t>Pref</a:t>
            </a:r>
            <a:r>
              <a:rPr lang="en-US" altLang="zh-CN" b="1" baseline="-25000" dirty="0" err="1" smtClean="0">
                <a:solidFill>
                  <a:srgbClr val="000000"/>
                </a:solidFill>
              </a:rPr>
              <a:t>s,s</a:t>
            </a:r>
            <a:endParaRPr lang="en-US" altLang="zh-CN" b="1" baseline="-25000" dirty="0" smtClean="0">
              <a:solidFill>
                <a:srgbClr val="000000"/>
              </a:solidFill>
            </a:endParaRPr>
          </a:p>
          <a:p>
            <a:pPr algn="ctr"/>
            <a:r>
              <a:rPr lang="en-US" altLang="zh-CN" b="1" dirty="0" err="1" smtClean="0">
                <a:solidFill>
                  <a:srgbClr val="000000"/>
                </a:solidFill>
              </a:rPr>
              <a:t>radio</a:t>
            </a:r>
            <a:r>
              <a:rPr lang="en-US" altLang="zh-CN" b="1" baseline="-25000" dirty="0" err="1" smtClean="0">
                <a:solidFill>
                  <a:srgbClr val="000000"/>
                </a:solidFill>
              </a:rPr>
              <a:t>c</a:t>
            </a:r>
            <a:r>
              <a:rPr lang="en-US" altLang="zh-CN" b="1" dirty="0" smtClean="0">
                <a:solidFill>
                  <a:srgbClr val="000000"/>
                </a:solidFill>
              </a:rPr>
              <a:t>&gt;-108dBm</a:t>
            </a:r>
            <a:endParaRPr lang="en-US" altLang="zh-CN" b="1" dirty="0">
              <a:solidFill>
                <a:srgbClr val="000000"/>
              </a:solidFill>
            </a:endParaRPr>
          </a:p>
        </p:txBody>
      </p:sp>
      <p:pic>
        <p:nvPicPr>
          <p:cNvPr id="19" name="Picture 18"/>
          <p:cNvPicPr>
            <a:picLocks noChangeAspect="1"/>
          </p:cNvPicPr>
          <p:nvPr/>
        </p:nvPicPr>
        <p:blipFill>
          <a:blip r:embed="rId3"/>
          <a:stretch>
            <a:fillRect/>
          </a:stretch>
        </p:blipFill>
        <p:spPr>
          <a:xfrm flipH="1">
            <a:off x="1431584" y="1571081"/>
            <a:ext cx="457200" cy="1033272"/>
          </a:xfrm>
          <a:prstGeom prst="rect">
            <a:avLst/>
          </a:prstGeom>
        </p:spPr>
      </p:pic>
      <p:pic>
        <p:nvPicPr>
          <p:cNvPr id="20" name="Picture 19"/>
          <p:cNvPicPr>
            <a:picLocks noChangeAspect="1"/>
          </p:cNvPicPr>
          <p:nvPr/>
        </p:nvPicPr>
        <p:blipFill>
          <a:blip r:embed="rId3"/>
          <a:stretch>
            <a:fillRect/>
          </a:stretch>
        </p:blipFill>
        <p:spPr>
          <a:xfrm flipH="1">
            <a:off x="4211510" y="1472014"/>
            <a:ext cx="457200" cy="1033272"/>
          </a:xfrm>
          <a:prstGeom prst="rect">
            <a:avLst/>
          </a:prstGeom>
        </p:spPr>
      </p:pic>
      <p:pic>
        <p:nvPicPr>
          <p:cNvPr id="21" name="Picture 20"/>
          <p:cNvPicPr>
            <a:picLocks noChangeAspect="1"/>
          </p:cNvPicPr>
          <p:nvPr/>
        </p:nvPicPr>
        <p:blipFill>
          <a:blip r:embed="rId3"/>
          <a:stretch>
            <a:fillRect/>
          </a:stretch>
        </p:blipFill>
        <p:spPr>
          <a:xfrm flipH="1">
            <a:off x="7007615" y="1445219"/>
            <a:ext cx="457200" cy="1033272"/>
          </a:xfrm>
          <a:prstGeom prst="rect">
            <a:avLst/>
          </a:prstGeom>
        </p:spPr>
      </p:pic>
      <p:sp>
        <p:nvSpPr>
          <p:cNvPr id="22" name="TextBox 21"/>
          <p:cNvSpPr txBox="1"/>
          <p:nvPr/>
        </p:nvSpPr>
        <p:spPr>
          <a:xfrm>
            <a:off x="1283811" y="2642453"/>
            <a:ext cx="825880" cy="369332"/>
          </a:xfrm>
          <a:prstGeom prst="rect">
            <a:avLst/>
          </a:prstGeom>
          <a:noFill/>
        </p:spPr>
        <p:txBody>
          <a:bodyPr wrap="none" rtlCol="0">
            <a:spAutoFit/>
          </a:bodyPr>
          <a:lstStyle/>
          <a:p>
            <a:r>
              <a:rPr lang="en-US" dirty="0" smtClean="0"/>
              <a:t>s (2G)</a:t>
            </a:r>
            <a:endParaRPr lang="en-US" dirty="0"/>
          </a:p>
        </p:txBody>
      </p:sp>
      <p:sp>
        <p:nvSpPr>
          <p:cNvPr id="23" name="TextBox 22"/>
          <p:cNvSpPr txBox="1"/>
          <p:nvPr/>
        </p:nvSpPr>
        <p:spPr>
          <a:xfrm>
            <a:off x="4010035" y="2642453"/>
            <a:ext cx="825880" cy="369332"/>
          </a:xfrm>
          <a:prstGeom prst="rect">
            <a:avLst/>
          </a:prstGeom>
          <a:noFill/>
        </p:spPr>
        <p:txBody>
          <a:bodyPr wrap="none" rtlCol="0">
            <a:spAutoFit/>
          </a:bodyPr>
          <a:lstStyle/>
          <a:p>
            <a:r>
              <a:rPr lang="en-US" dirty="0"/>
              <a:t>c</a:t>
            </a:r>
            <a:r>
              <a:rPr lang="en-US" dirty="0" smtClean="0"/>
              <a:t> (3G)</a:t>
            </a:r>
            <a:endParaRPr lang="en-US" dirty="0"/>
          </a:p>
        </p:txBody>
      </p:sp>
      <p:sp>
        <p:nvSpPr>
          <p:cNvPr id="24" name="TextBox 23"/>
          <p:cNvSpPr txBox="1"/>
          <p:nvPr/>
        </p:nvSpPr>
        <p:spPr>
          <a:xfrm>
            <a:off x="6842135" y="2620486"/>
            <a:ext cx="774596" cy="369332"/>
          </a:xfrm>
          <a:prstGeom prst="rect">
            <a:avLst/>
          </a:prstGeom>
          <a:noFill/>
        </p:spPr>
        <p:txBody>
          <a:bodyPr wrap="none" rtlCol="0">
            <a:spAutoFit/>
          </a:bodyPr>
          <a:lstStyle/>
          <a:p>
            <a:r>
              <a:rPr lang="en-US" dirty="0" smtClean="0"/>
              <a:t>t (4G)</a:t>
            </a:r>
            <a:endParaRPr lang="en-US" dirty="0"/>
          </a:p>
        </p:txBody>
      </p:sp>
      <p:cxnSp>
        <p:nvCxnSpPr>
          <p:cNvPr id="25" name="Straight Connector 65"/>
          <p:cNvCxnSpPr/>
          <p:nvPr/>
        </p:nvCxnSpPr>
        <p:spPr>
          <a:xfrm flipH="1">
            <a:off x="4676279" y="2201207"/>
            <a:ext cx="2331336"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矩形 50"/>
          <p:cNvSpPr/>
          <p:nvPr/>
        </p:nvSpPr>
        <p:spPr>
          <a:xfrm>
            <a:off x="5028206" y="1445219"/>
            <a:ext cx="1915909" cy="646331"/>
          </a:xfrm>
          <a:prstGeom prst="rect">
            <a:avLst/>
          </a:prstGeom>
        </p:spPr>
        <p:txBody>
          <a:bodyPr wrap="none">
            <a:spAutoFit/>
          </a:bodyPr>
          <a:lstStyle/>
          <a:p>
            <a:pPr algn="ctr"/>
            <a:r>
              <a:rPr lang="en-US" altLang="zh-CN" b="1" dirty="0" err="1" smtClean="0">
                <a:solidFill>
                  <a:srgbClr val="000000"/>
                </a:solidFill>
              </a:rPr>
              <a:t>Pref</a:t>
            </a:r>
            <a:r>
              <a:rPr lang="en-US" altLang="zh-CN" b="1" baseline="-25000" dirty="0" err="1">
                <a:solidFill>
                  <a:srgbClr val="000000"/>
                </a:solidFill>
              </a:rPr>
              <a:t>c</a:t>
            </a:r>
            <a:r>
              <a:rPr lang="en-US" altLang="zh-CN" b="1" baseline="-25000" dirty="0" err="1" smtClean="0">
                <a:solidFill>
                  <a:srgbClr val="000000"/>
                </a:solidFill>
              </a:rPr>
              <a:t>,t</a:t>
            </a:r>
            <a:r>
              <a:rPr lang="en-US" altLang="zh-CN" b="1" dirty="0" smtClean="0">
                <a:solidFill>
                  <a:srgbClr val="000000"/>
                </a:solidFill>
              </a:rPr>
              <a:t> &gt; </a:t>
            </a:r>
            <a:r>
              <a:rPr lang="en-US" altLang="zh-CN" b="1" dirty="0" err="1" smtClean="0">
                <a:solidFill>
                  <a:srgbClr val="000000"/>
                </a:solidFill>
              </a:rPr>
              <a:t>Pref</a:t>
            </a:r>
            <a:r>
              <a:rPr lang="en-US" altLang="zh-CN" b="1" baseline="-25000" dirty="0" err="1" smtClean="0">
                <a:solidFill>
                  <a:srgbClr val="000000"/>
                </a:solidFill>
              </a:rPr>
              <a:t>c,c</a:t>
            </a:r>
            <a:endParaRPr lang="en-US" altLang="zh-CN" b="1" baseline="-25000" dirty="0" smtClean="0">
              <a:solidFill>
                <a:srgbClr val="000000"/>
              </a:solidFill>
            </a:endParaRPr>
          </a:p>
          <a:p>
            <a:pPr algn="ctr"/>
            <a:r>
              <a:rPr lang="en-US" altLang="zh-CN" b="1" dirty="0" err="1" smtClean="0">
                <a:solidFill>
                  <a:srgbClr val="000000"/>
                </a:solidFill>
              </a:rPr>
              <a:t>radio</a:t>
            </a:r>
            <a:r>
              <a:rPr lang="en-US" altLang="zh-CN" b="1" baseline="-25000" dirty="0" err="1" smtClean="0">
                <a:solidFill>
                  <a:srgbClr val="000000"/>
                </a:solidFill>
              </a:rPr>
              <a:t>t</a:t>
            </a:r>
            <a:r>
              <a:rPr lang="en-US" altLang="zh-CN" b="1" dirty="0" smtClean="0">
                <a:solidFill>
                  <a:srgbClr val="000000"/>
                </a:solidFill>
              </a:rPr>
              <a:t>&gt;-108dBm</a:t>
            </a:r>
            <a:endParaRPr lang="en-US" altLang="zh-CN" b="1" dirty="0">
              <a:solidFill>
                <a:srgbClr val="000000"/>
              </a:solidFill>
            </a:endParaRPr>
          </a:p>
        </p:txBody>
      </p:sp>
      <p:sp>
        <p:nvSpPr>
          <p:cNvPr id="28" name="TextBox 27"/>
          <p:cNvSpPr txBox="1"/>
          <p:nvPr/>
        </p:nvSpPr>
        <p:spPr>
          <a:xfrm>
            <a:off x="3971935" y="1490175"/>
            <a:ext cx="954107" cy="1015663"/>
          </a:xfrm>
          <a:prstGeom prst="rect">
            <a:avLst/>
          </a:prstGeom>
          <a:noFill/>
        </p:spPr>
        <p:txBody>
          <a:bodyPr wrap="none" rtlCol="0">
            <a:spAutoFit/>
          </a:bodyPr>
          <a:lstStyle/>
          <a:p>
            <a:r>
              <a:rPr lang="en-US" sz="6000" dirty="0" smtClean="0">
                <a:solidFill>
                  <a:srgbClr val="FF0000"/>
                </a:solidFill>
                <a:latin typeface="Webdings"/>
                <a:ea typeface="Webdings"/>
                <a:cs typeface="Webdings"/>
                <a:sym typeface="Webdings"/>
              </a:rPr>
              <a:t></a:t>
            </a:r>
            <a:endParaRPr lang="en-US" sz="6000" dirty="0">
              <a:solidFill>
                <a:srgbClr val="FF0000"/>
              </a:solidFill>
            </a:endParaRPr>
          </a:p>
        </p:txBody>
      </p:sp>
    </p:spTree>
    <p:extLst>
      <p:ext uri="{BB962C8B-B14F-4D97-AF65-F5344CB8AC3E}">
        <p14:creationId xmlns:p14="http://schemas.microsoft.com/office/powerpoint/2010/main" val="1948551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8" presetClass="entr" presetSubtype="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strips(downRight)">
                                      <p:cBhvr>
                                        <p:cTn id="9" dur="500"/>
                                        <p:tgtEl>
                                          <p:spTgt spid="11"/>
                                        </p:tgtEl>
                                      </p:cBhvr>
                                    </p:animEffect>
                                  </p:childTnLst>
                                </p:cTn>
                              </p:par>
                              <p:par>
                                <p:cTn id="10" presetID="18" presetClass="entr" presetSubtype="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500"/>
                                        <p:tgtEl>
                                          <p:spTgt spid="12"/>
                                        </p:tgtEl>
                                      </p:cBhvr>
                                    </p:animEffect>
                                  </p:childTnLst>
                                </p:cTn>
                              </p:par>
                              <p:par>
                                <p:cTn id="13" presetID="18" presetClass="entr" presetSubtype="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cTn>
                              </p:par>
                              <p:par>
                                <p:cTn id="16" presetID="18" presetClass="entr" presetSubtype="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strips(downRight)">
                                      <p:cBhvr>
                                        <p:cTn id="18" dur="500"/>
                                        <p:tgtEl>
                                          <p:spTgt spid="20"/>
                                        </p:tgtEl>
                                      </p:cBhvr>
                                    </p:animEffect>
                                  </p:childTnLst>
                                </p:cTn>
                              </p:par>
                              <p:par>
                                <p:cTn id="19" presetID="18" presetClass="entr" presetSubtype="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strips(downRight)">
                                      <p:cBhvr>
                                        <p:cTn id="21" dur="500"/>
                                        <p:tgtEl>
                                          <p:spTgt spid="21"/>
                                        </p:tgtEl>
                                      </p:cBhvr>
                                    </p:animEffect>
                                  </p:childTnLst>
                                </p:cTn>
                              </p:par>
                              <p:par>
                                <p:cTn id="22" presetID="18" presetClass="entr" presetSubtype="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downRight)">
                                      <p:cBhvr>
                                        <p:cTn id="24" dur="500"/>
                                        <p:tgtEl>
                                          <p:spTgt spid="22"/>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Right)">
                                      <p:cBhvr>
                                        <p:cTn id="27" dur="500"/>
                                        <p:tgtEl>
                                          <p:spTgt spid="23"/>
                                        </p:tgtEl>
                                      </p:cBhvr>
                                    </p:animEffect>
                                  </p:childTnLst>
                                </p:cTn>
                              </p:par>
                              <p:par>
                                <p:cTn id="28" presetID="18" presetClass="entr" presetSubtype="6"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strips(downRight)">
                                      <p:cBhvr>
                                        <p:cTn id="30" dur="500"/>
                                        <p:tgtEl>
                                          <p:spTgt spid="24"/>
                                        </p:tgtEl>
                                      </p:cBhvr>
                                    </p:animEffect>
                                  </p:childTnLst>
                                </p:cTn>
                              </p:par>
                              <p:par>
                                <p:cTn id="31" presetID="18" presetClass="entr" presetSubtype="6"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strips(downRight)">
                                      <p:cBhvr>
                                        <p:cTn id="33" dur="500"/>
                                        <p:tgtEl>
                                          <p:spTgt spid="25"/>
                                        </p:tgtEl>
                                      </p:cBhvr>
                                    </p:animEffect>
                                  </p:childTnLst>
                                </p:cTn>
                              </p:par>
                              <p:par>
                                <p:cTn id="34" presetID="18" presetClass="entr" presetSubtype="6"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strips(downRigh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xEl>
                                              <p:pRg st="6" end="6"/>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12" grpId="0"/>
      <p:bldP spid="22" grpId="0"/>
      <p:bldP spid="23" grpId="0"/>
      <p:bldP spid="24" grpId="0"/>
      <p:bldP spid="26"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(2/5) </a:t>
            </a:r>
            <a:endParaRPr lang="en-US" dirty="0"/>
          </a:p>
        </p:txBody>
      </p:sp>
      <p:sp>
        <p:nvSpPr>
          <p:cNvPr id="27" name="Content Placeholder 26"/>
          <p:cNvSpPr>
            <a:spLocks noGrp="1"/>
          </p:cNvSpPr>
          <p:nvPr>
            <p:ph idx="1"/>
          </p:nvPr>
        </p:nvSpPr>
        <p:spPr/>
        <p:txBody>
          <a:bodyPr>
            <a:normAutofit/>
          </a:bodyPr>
          <a:lstStyle/>
          <a:p>
            <a:endParaRPr lang="en-US" dirty="0" smtClean="0"/>
          </a:p>
          <a:p>
            <a:endParaRPr lang="en-US" dirty="0"/>
          </a:p>
          <a:p>
            <a:endParaRPr lang="en-US" dirty="0" smtClean="0"/>
          </a:p>
          <a:p>
            <a:endParaRPr lang="en-US" dirty="0"/>
          </a:p>
          <a:p>
            <a:r>
              <a:rPr lang="en-US" dirty="0"/>
              <a:t>Reality check: </a:t>
            </a:r>
          </a:p>
          <a:p>
            <a:pPr lvl="1"/>
            <a:r>
              <a:rPr lang="en-US" dirty="0" smtClean="0"/>
              <a:t>US-</a:t>
            </a:r>
            <a:r>
              <a:rPr lang="en-US" dirty="0"/>
              <a:t>I:  missing </a:t>
            </a:r>
            <a:r>
              <a:rPr lang="en-US" dirty="0" smtClean="0"/>
              <a:t>2G</a:t>
            </a:r>
            <a:r>
              <a:rPr lang="en-US" dirty="0" smtClean="0">
                <a:sym typeface="Wingdings"/>
              </a:rPr>
              <a:t>4G </a:t>
            </a:r>
            <a:r>
              <a:rPr lang="en-US" dirty="0" smtClean="0"/>
              <a:t>configuration </a:t>
            </a:r>
            <a:r>
              <a:rPr lang="en-US" dirty="0"/>
              <a:t>during idle and active</a:t>
            </a:r>
          </a:p>
          <a:p>
            <a:pPr lvl="1"/>
            <a:r>
              <a:rPr lang="en-US" dirty="0" smtClean="0"/>
              <a:t>US-</a:t>
            </a:r>
            <a:r>
              <a:rPr lang="en-US" dirty="0"/>
              <a:t>II: missing </a:t>
            </a:r>
            <a:r>
              <a:rPr lang="en-US" dirty="0" smtClean="0"/>
              <a:t>2G</a:t>
            </a:r>
            <a:r>
              <a:rPr lang="en-US" dirty="0" smtClean="0">
                <a:sym typeface="Wingdings"/>
              </a:rPr>
              <a:t>4G </a:t>
            </a:r>
            <a:r>
              <a:rPr lang="en-US" dirty="0" smtClean="0"/>
              <a:t>configuration </a:t>
            </a:r>
            <a:r>
              <a:rPr lang="en-US" dirty="0"/>
              <a:t>during active  </a:t>
            </a:r>
            <a:endParaRPr lang="en-US" dirty="0" smtClean="0"/>
          </a:p>
          <a:p>
            <a:pPr lvl="1"/>
            <a:r>
              <a:rPr lang="en-US" dirty="0" smtClean="0"/>
              <a:t>5 out 63 locations: 3G is not accessible (&lt; -105dBm)</a:t>
            </a:r>
          </a:p>
          <a:p>
            <a:pPr lvl="1"/>
            <a:endParaRPr lang="en-US" dirty="0"/>
          </a:p>
          <a:p>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18</a:t>
            </a:fld>
            <a:endParaRPr lang="en-US"/>
          </a:p>
        </p:txBody>
      </p:sp>
      <p:cxnSp>
        <p:nvCxnSpPr>
          <p:cNvPr id="11" name="Straight Connector 65"/>
          <p:cNvCxnSpPr/>
          <p:nvPr/>
        </p:nvCxnSpPr>
        <p:spPr>
          <a:xfrm flipH="1">
            <a:off x="1888784" y="2201207"/>
            <a:ext cx="2395392"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矩形 50"/>
          <p:cNvSpPr/>
          <p:nvPr/>
        </p:nvSpPr>
        <p:spPr>
          <a:xfrm>
            <a:off x="1868422" y="1445219"/>
            <a:ext cx="1944350" cy="646331"/>
          </a:xfrm>
          <a:prstGeom prst="rect">
            <a:avLst/>
          </a:prstGeom>
        </p:spPr>
        <p:txBody>
          <a:bodyPr wrap="none">
            <a:spAutoFit/>
          </a:bodyPr>
          <a:lstStyle/>
          <a:p>
            <a:pPr algn="ctr"/>
            <a:r>
              <a:rPr lang="en-US" altLang="zh-CN" b="1" dirty="0" err="1" smtClean="0"/>
              <a:t>Pref</a:t>
            </a:r>
            <a:r>
              <a:rPr lang="en-US" altLang="zh-CN" b="1" baseline="-25000" dirty="0" err="1" smtClean="0"/>
              <a:t>s,c</a:t>
            </a:r>
            <a:r>
              <a:rPr lang="en-US" altLang="zh-CN" b="1" dirty="0"/>
              <a:t> </a:t>
            </a:r>
            <a:r>
              <a:rPr lang="en-US" altLang="zh-CN" b="1" dirty="0" smtClean="0"/>
              <a:t>&gt; </a:t>
            </a:r>
            <a:r>
              <a:rPr lang="en-US" altLang="zh-CN" b="1" dirty="0" err="1" smtClean="0"/>
              <a:t>Pref</a:t>
            </a:r>
            <a:r>
              <a:rPr lang="en-US" altLang="zh-CN" b="1" baseline="-25000" dirty="0" err="1" smtClean="0"/>
              <a:t>s,s</a:t>
            </a:r>
            <a:endParaRPr lang="en-US" altLang="zh-CN" b="1" baseline="-25000" dirty="0" smtClean="0"/>
          </a:p>
          <a:p>
            <a:pPr algn="ctr"/>
            <a:r>
              <a:rPr lang="en-US" altLang="zh-CN" b="1" dirty="0" err="1" smtClean="0"/>
              <a:t>radio</a:t>
            </a:r>
            <a:r>
              <a:rPr lang="en-US" altLang="zh-CN" b="1" baseline="-25000" dirty="0" err="1" smtClean="0"/>
              <a:t>c</a:t>
            </a:r>
            <a:r>
              <a:rPr lang="en-US" altLang="zh-CN" b="1" dirty="0" smtClean="0"/>
              <a:t>&gt;-108dBm</a:t>
            </a:r>
            <a:endParaRPr lang="en-US" altLang="zh-CN" b="1" dirty="0"/>
          </a:p>
        </p:txBody>
      </p:sp>
      <p:pic>
        <p:nvPicPr>
          <p:cNvPr id="19" name="Picture 18"/>
          <p:cNvPicPr>
            <a:picLocks noChangeAspect="1"/>
          </p:cNvPicPr>
          <p:nvPr/>
        </p:nvPicPr>
        <p:blipFill>
          <a:blip r:embed="rId3"/>
          <a:stretch>
            <a:fillRect/>
          </a:stretch>
        </p:blipFill>
        <p:spPr>
          <a:xfrm flipH="1">
            <a:off x="1431584" y="1571081"/>
            <a:ext cx="457200" cy="1033272"/>
          </a:xfrm>
          <a:prstGeom prst="rect">
            <a:avLst/>
          </a:prstGeom>
        </p:spPr>
      </p:pic>
      <p:pic>
        <p:nvPicPr>
          <p:cNvPr id="20" name="Picture 19"/>
          <p:cNvPicPr>
            <a:picLocks noChangeAspect="1"/>
          </p:cNvPicPr>
          <p:nvPr/>
        </p:nvPicPr>
        <p:blipFill>
          <a:blip r:embed="rId3"/>
          <a:stretch>
            <a:fillRect/>
          </a:stretch>
        </p:blipFill>
        <p:spPr>
          <a:xfrm flipH="1">
            <a:off x="4211510" y="1472014"/>
            <a:ext cx="457200" cy="1033272"/>
          </a:xfrm>
          <a:prstGeom prst="rect">
            <a:avLst/>
          </a:prstGeom>
        </p:spPr>
      </p:pic>
      <p:pic>
        <p:nvPicPr>
          <p:cNvPr id="21" name="Picture 20"/>
          <p:cNvPicPr>
            <a:picLocks noChangeAspect="1"/>
          </p:cNvPicPr>
          <p:nvPr/>
        </p:nvPicPr>
        <p:blipFill>
          <a:blip r:embed="rId3"/>
          <a:stretch>
            <a:fillRect/>
          </a:stretch>
        </p:blipFill>
        <p:spPr>
          <a:xfrm flipH="1">
            <a:off x="7007615" y="1445219"/>
            <a:ext cx="457200" cy="1033272"/>
          </a:xfrm>
          <a:prstGeom prst="rect">
            <a:avLst/>
          </a:prstGeom>
        </p:spPr>
      </p:pic>
      <p:sp>
        <p:nvSpPr>
          <p:cNvPr id="22" name="TextBox 21"/>
          <p:cNvSpPr txBox="1"/>
          <p:nvPr/>
        </p:nvSpPr>
        <p:spPr>
          <a:xfrm>
            <a:off x="1283811" y="2642453"/>
            <a:ext cx="825880" cy="369332"/>
          </a:xfrm>
          <a:prstGeom prst="rect">
            <a:avLst/>
          </a:prstGeom>
          <a:noFill/>
        </p:spPr>
        <p:txBody>
          <a:bodyPr wrap="none" rtlCol="0">
            <a:spAutoFit/>
          </a:bodyPr>
          <a:lstStyle/>
          <a:p>
            <a:r>
              <a:rPr lang="en-US" dirty="0" smtClean="0"/>
              <a:t>s (2G)</a:t>
            </a:r>
            <a:endParaRPr lang="en-US" dirty="0"/>
          </a:p>
        </p:txBody>
      </p:sp>
      <p:sp>
        <p:nvSpPr>
          <p:cNvPr id="23" name="TextBox 22"/>
          <p:cNvSpPr txBox="1"/>
          <p:nvPr/>
        </p:nvSpPr>
        <p:spPr>
          <a:xfrm>
            <a:off x="4010035" y="2642453"/>
            <a:ext cx="825880" cy="369332"/>
          </a:xfrm>
          <a:prstGeom prst="rect">
            <a:avLst/>
          </a:prstGeom>
          <a:noFill/>
        </p:spPr>
        <p:txBody>
          <a:bodyPr wrap="none" rtlCol="0">
            <a:spAutoFit/>
          </a:bodyPr>
          <a:lstStyle/>
          <a:p>
            <a:r>
              <a:rPr lang="en-US" dirty="0"/>
              <a:t>c</a:t>
            </a:r>
            <a:r>
              <a:rPr lang="en-US" dirty="0" smtClean="0"/>
              <a:t> (3G)</a:t>
            </a:r>
            <a:endParaRPr lang="en-US" dirty="0"/>
          </a:p>
        </p:txBody>
      </p:sp>
      <p:sp>
        <p:nvSpPr>
          <p:cNvPr id="24" name="TextBox 23"/>
          <p:cNvSpPr txBox="1"/>
          <p:nvPr/>
        </p:nvSpPr>
        <p:spPr>
          <a:xfrm>
            <a:off x="6842135" y="2620486"/>
            <a:ext cx="774596" cy="369332"/>
          </a:xfrm>
          <a:prstGeom prst="rect">
            <a:avLst/>
          </a:prstGeom>
          <a:noFill/>
        </p:spPr>
        <p:txBody>
          <a:bodyPr wrap="none" rtlCol="0">
            <a:spAutoFit/>
          </a:bodyPr>
          <a:lstStyle/>
          <a:p>
            <a:r>
              <a:rPr lang="en-US" dirty="0" smtClean="0"/>
              <a:t>t (4G)</a:t>
            </a:r>
            <a:endParaRPr lang="en-US" dirty="0"/>
          </a:p>
        </p:txBody>
      </p:sp>
      <p:cxnSp>
        <p:nvCxnSpPr>
          <p:cNvPr id="25" name="Straight Connector 65"/>
          <p:cNvCxnSpPr/>
          <p:nvPr/>
        </p:nvCxnSpPr>
        <p:spPr>
          <a:xfrm flipH="1">
            <a:off x="4676279" y="2201207"/>
            <a:ext cx="2331336"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矩形 50"/>
          <p:cNvSpPr/>
          <p:nvPr/>
        </p:nvSpPr>
        <p:spPr>
          <a:xfrm>
            <a:off x="5028206" y="1445219"/>
            <a:ext cx="1915909" cy="646331"/>
          </a:xfrm>
          <a:prstGeom prst="rect">
            <a:avLst/>
          </a:prstGeom>
        </p:spPr>
        <p:txBody>
          <a:bodyPr wrap="none">
            <a:spAutoFit/>
          </a:bodyPr>
          <a:lstStyle/>
          <a:p>
            <a:pPr algn="ctr"/>
            <a:r>
              <a:rPr lang="en-US" altLang="zh-CN" b="1" dirty="0" err="1" smtClean="0">
                <a:solidFill>
                  <a:srgbClr val="000000"/>
                </a:solidFill>
              </a:rPr>
              <a:t>Pref</a:t>
            </a:r>
            <a:r>
              <a:rPr lang="en-US" altLang="zh-CN" b="1" baseline="-25000" dirty="0" err="1">
                <a:solidFill>
                  <a:srgbClr val="000000"/>
                </a:solidFill>
              </a:rPr>
              <a:t>c</a:t>
            </a:r>
            <a:r>
              <a:rPr lang="en-US" altLang="zh-CN" b="1" baseline="-25000" dirty="0" err="1" smtClean="0">
                <a:solidFill>
                  <a:srgbClr val="000000"/>
                </a:solidFill>
              </a:rPr>
              <a:t>,t</a:t>
            </a:r>
            <a:r>
              <a:rPr lang="en-US" altLang="zh-CN" b="1" dirty="0" smtClean="0">
                <a:solidFill>
                  <a:srgbClr val="000000"/>
                </a:solidFill>
              </a:rPr>
              <a:t> &gt; </a:t>
            </a:r>
            <a:r>
              <a:rPr lang="en-US" altLang="zh-CN" b="1" dirty="0" err="1" smtClean="0">
                <a:solidFill>
                  <a:srgbClr val="000000"/>
                </a:solidFill>
              </a:rPr>
              <a:t>Pref</a:t>
            </a:r>
            <a:r>
              <a:rPr lang="en-US" altLang="zh-CN" b="1" baseline="-25000" dirty="0" err="1" smtClean="0">
                <a:solidFill>
                  <a:srgbClr val="000000"/>
                </a:solidFill>
              </a:rPr>
              <a:t>c,c</a:t>
            </a:r>
            <a:endParaRPr lang="en-US" altLang="zh-CN" b="1" baseline="-25000" dirty="0" smtClean="0">
              <a:solidFill>
                <a:srgbClr val="000000"/>
              </a:solidFill>
            </a:endParaRPr>
          </a:p>
          <a:p>
            <a:pPr algn="ctr"/>
            <a:r>
              <a:rPr lang="en-US" altLang="zh-CN" b="1" dirty="0" err="1" smtClean="0">
                <a:solidFill>
                  <a:srgbClr val="000000"/>
                </a:solidFill>
              </a:rPr>
              <a:t>radio</a:t>
            </a:r>
            <a:r>
              <a:rPr lang="en-US" altLang="zh-CN" b="1" baseline="-25000" dirty="0" err="1" smtClean="0">
                <a:solidFill>
                  <a:srgbClr val="000000"/>
                </a:solidFill>
              </a:rPr>
              <a:t>t</a:t>
            </a:r>
            <a:r>
              <a:rPr lang="en-US" altLang="zh-CN" b="1" dirty="0" smtClean="0">
                <a:solidFill>
                  <a:srgbClr val="000000"/>
                </a:solidFill>
              </a:rPr>
              <a:t>&gt;-108dBm</a:t>
            </a:r>
            <a:endParaRPr lang="en-US" altLang="zh-CN" b="1" dirty="0">
              <a:solidFill>
                <a:srgbClr val="000000"/>
              </a:solidFill>
            </a:endParaRPr>
          </a:p>
        </p:txBody>
      </p:sp>
      <p:sp>
        <p:nvSpPr>
          <p:cNvPr id="28" name="TextBox 27"/>
          <p:cNvSpPr txBox="1"/>
          <p:nvPr/>
        </p:nvSpPr>
        <p:spPr>
          <a:xfrm>
            <a:off x="3971935" y="1490175"/>
            <a:ext cx="954107" cy="1015663"/>
          </a:xfrm>
          <a:prstGeom prst="rect">
            <a:avLst/>
          </a:prstGeom>
          <a:noFill/>
        </p:spPr>
        <p:txBody>
          <a:bodyPr wrap="none" rtlCol="0">
            <a:spAutoFit/>
          </a:bodyPr>
          <a:lstStyle/>
          <a:p>
            <a:r>
              <a:rPr lang="en-US" sz="6000" dirty="0" smtClean="0">
                <a:solidFill>
                  <a:srgbClr val="FF0000"/>
                </a:solidFill>
                <a:latin typeface="Webdings"/>
                <a:ea typeface="Webdings"/>
                <a:cs typeface="Webdings"/>
                <a:sym typeface="Webdings"/>
              </a:rPr>
              <a:t></a:t>
            </a:r>
            <a:endParaRPr lang="en-US" sz="6000" dirty="0">
              <a:solidFill>
                <a:srgbClr val="FF0000"/>
              </a:solidFill>
            </a:endParaRPr>
          </a:p>
        </p:txBody>
      </p:sp>
    </p:spTree>
    <p:extLst>
      <p:ext uri="{BB962C8B-B14F-4D97-AF65-F5344CB8AC3E}">
        <p14:creationId xmlns:p14="http://schemas.microsoft.com/office/powerpoint/2010/main" val="4330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(3/5) </a:t>
            </a:r>
            <a:endParaRPr lang="en-US" dirty="0"/>
          </a:p>
        </p:txBody>
      </p:sp>
      <p:sp>
        <p:nvSpPr>
          <p:cNvPr id="27" name="Content Placeholder 26"/>
          <p:cNvSpPr>
            <a:spLocks noGrp="1"/>
          </p:cNvSpPr>
          <p:nvPr>
            <p:ph idx="1"/>
          </p:nvPr>
        </p:nvSpPr>
        <p:spPr/>
        <p:txBody>
          <a:bodyPr>
            <a:normAutofit/>
          </a:bodyPr>
          <a:lstStyle/>
          <a:p>
            <a:r>
              <a:rPr lang="en-US" dirty="0" smtClean="0"/>
              <a:t>Performance impact: much smaller </a:t>
            </a:r>
          </a:p>
          <a:p>
            <a:pPr lvl="1"/>
            <a:r>
              <a:rPr lang="en-US" dirty="0" smtClean="0"/>
              <a:t>Web browsing (</a:t>
            </a:r>
            <a:r>
              <a:rPr lang="en-US" dirty="0" err="1" smtClean="0"/>
              <a:t>cnn.com</a:t>
            </a:r>
            <a:r>
              <a:rPr lang="en-US" dirty="0" smtClean="0"/>
              <a:t>): every 1 min</a:t>
            </a:r>
          </a:p>
          <a:p>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19</a:t>
            </a:fld>
            <a:endParaRPr lang="en-US"/>
          </a:p>
        </p:txBody>
      </p:sp>
      <p:pic>
        <p:nvPicPr>
          <p:cNvPr id="3" name="Picture 2" descr="get-stuck-in-gsm-v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4336"/>
            <a:ext cx="4745024" cy="3139016"/>
          </a:xfrm>
          <a:prstGeom prst="rect">
            <a:avLst/>
          </a:prstGeom>
        </p:spPr>
      </p:pic>
      <p:pic>
        <p:nvPicPr>
          <p:cNvPr id="6" name="Picture 5" descr="get-stuck-gsm-cdf-v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850" y="2064336"/>
            <a:ext cx="4654550" cy="3079164"/>
          </a:xfrm>
          <a:prstGeom prst="rect">
            <a:avLst/>
          </a:prstGeom>
        </p:spPr>
      </p:pic>
    </p:spTree>
    <p:extLst>
      <p:ext uri="{BB962C8B-B14F-4D97-AF65-F5344CB8AC3E}">
        <p14:creationId xmlns:p14="http://schemas.microsoft.com/office/powerpoint/2010/main" val="3380325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Mobile Era: </a:t>
            </a:r>
            <a:r>
              <a:rPr lang="en-US" b="1" dirty="0" smtClean="0"/>
              <a:t>“Always Connected” </a:t>
            </a:r>
            <a:endParaRPr lang="en-US" dirty="0"/>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2</a:t>
            </a:fld>
            <a:endParaRPr lang="en-US"/>
          </a:p>
        </p:txBody>
      </p:sp>
      <p:grpSp>
        <p:nvGrpSpPr>
          <p:cNvPr id="17" name="Group 16"/>
          <p:cNvGrpSpPr/>
          <p:nvPr/>
        </p:nvGrpSpPr>
        <p:grpSpPr>
          <a:xfrm>
            <a:off x="312851" y="902733"/>
            <a:ext cx="2519424" cy="2229366"/>
            <a:chOff x="508000" y="942532"/>
            <a:chExt cx="2519424" cy="2229366"/>
          </a:xfrm>
        </p:grpSpPr>
        <p:pic>
          <p:nvPicPr>
            <p:cNvPr id="15" name="Picture 14"/>
            <p:cNvPicPr>
              <a:picLocks noChangeAspect="1"/>
            </p:cNvPicPr>
            <p:nvPr/>
          </p:nvPicPr>
          <p:blipFill>
            <a:blip r:embed="rId3"/>
            <a:stretch>
              <a:fillRect/>
            </a:stretch>
          </p:blipFill>
          <p:spPr>
            <a:xfrm>
              <a:off x="508000" y="942532"/>
              <a:ext cx="2519424" cy="1889568"/>
            </a:xfrm>
            <a:prstGeom prst="rect">
              <a:avLst/>
            </a:prstGeom>
          </p:spPr>
        </p:pic>
        <p:sp>
          <p:nvSpPr>
            <p:cNvPr id="16" name="TextBox 15"/>
            <p:cNvSpPr txBox="1"/>
            <p:nvPr/>
          </p:nvSpPr>
          <p:spPr>
            <a:xfrm>
              <a:off x="1015019" y="2802566"/>
              <a:ext cx="1249060" cy="369332"/>
            </a:xfrm>
            <a:prstGeom prst="rect">
              <a:avLst/>
            </a:prstGeom>
            <a:noFill/>
          </p:spPr>
          <p:txBody>
            <a:bodyPr wrap="none" rtlCol="0">
              <a:spAutoFit/>
            </a:bodyPr>
            <a:lstStyle/>
            <a:p>
              <a:r>
                <a:rPr lang="en-US" dirty="0" smtClean="0"/>
                <a:t>In-building</a:t>
              </a:r>
              <a:endParaRPr lang="en-US" dirty="0"/>
            </a:p>
          </p:txBody>
        </p:sp>
      </p:grpSp>
      <p:grpSp>
        <p:nvGrpSpPr>
          <p:cNvPr id="18" name="Group 17"/>
          <p:cNvGrpSpPr/>
          <p:nvPr/>
        </p:nvGrpSpPr>
        <p:grpSpPr>
          <a:xfrm>
            <a:off x="3128452" y="902733"/>
            <a:ext cx="2573276" cy="2246547"/>
            <a:chOff x="3227771" y="938120"/>
            <a:chExt cx="2573276" cy="2246547"/>
          </a:xfrm>
        </p:grpSpPr>
        <p:pic>
          <p:nvPicPr>
            <p:cNvPr id="90" name="Picture 89"/>
            <p:cNvPicPr>
              <a:picLocks noChangeAspect="1"/>
            </p:cNvPicPr>
            <p:nvPr/>
          </p:nvPicPr>
          <p:blipFill>
            <a:blip r:embed="rId4"/>
            <a:stretch>
              <a:fillRect/>
            </a:stretch>
          </p:blipFill>
          <p:spPr>
            <a:xfrm>
              <a:off x="3227771" y="938120"/>
              <a:ext cx="2573276" cy="1916722"/>
            </a:xfrm>
            <a:prstGeom prst="rect">
              <a:avLst/>
            </a:prstGeom>
          </p:spPr>
        </p:pic>
        <p:sp>
          <p:nvSpPr>
            <p:cNvPr id="74" name="TextBox 73"/>
            <p:cNvSpPr txBox="1"/>
            <p:nvPr/>
          </p:nvSpPr>
          <p:spPr>
            <a:xfrm>
              <a:off x="3855939" y="2815335"/>
              <a:ext cx="1018227" cy="369332"/>
            </a:xfrm>
            <a:prstGeom prst="rect">
              <a:avLst/>
            </a:prstGeom>
            <a:noFill/>
          </p:spPr>
          <p:txBody>
            <a:bodyPr wrap="none" rtlCol="0">
              <a:spAutoFit/>
            </a:bodyPr>
            <a:lstStyle/>
            <a:p>
              <a:r>
                <a:rPr lang="en-US" dirty="0" smtClean="0"/>
                <a:t>Outdoor</a:t>
              </a:r>
              <a:endParaRPr lang="en-US" dirty="0"/>
            </a:p>
          </p:txBody>
        </p:sp>
      </p:grpSp>
      <p:grpSp>
        <p:nvGrpSpPr>
          <p:cNvPr id="19" name="Group 18"/>
          <p:cNvGrpSpPr/>
          <p:nvPr/>
        </p:nvGrpSpPr>
        <p:grpSpPr>
          <a:xfrm>
            <a:off x="5997905" y="895164"/>
            <a:ext cx="2762516" cy="2249874"/>
            <a:chOff x="5920263" y="862658"/>
            <a:chExt cx="2762516" cy="2249874"/>
          </a:xfrm>
        </p:grpSpPr>
        <p:pic>
          <p:nvPicPr>
            <p:cNvPr id="88" name="Picture 87"/>
            <p:cNvPicPr>
              <a:picLocks noChangeAspect="1"/>
            </p:cNvPicPr>
            <p:nvPr/>
          </p:nvPicPr>
          <p:blipFill>
            <a:blip r:embed="rId5"/>
            <a:stretch>
              <a:fillRect/>
            </a:stretch>
          </p:blipFill>
          <p:spPr>
            <a:xfrm>
              <a:off x="5920263" y="862658"/>
              <a:ext cx="2762516" cy="1918642"/>
            </a:xfrm>
            <a:prstGeom prst="rect">
              <a:avLst/>
            </a:prstGeom>
          </p:spPr>
        </p:pic>
        <p:sp>
          <p:nvSpPr>
            <p:cNvPr id="75" name="TextBox 74"/>
            <p:cNvSpPr txBox="1"/>
            <p:nvPr/>
          </p:nvSpPr>
          <p:spPr>
            <a:xfrm>
              <a:off x="6851889" y="2743200"/>
              <a:ext cx="996876" cy="369332"/>
            </a:xfrm>
            <a:prstGeom prst="rect">
              <a:avLst/>
            </a:prstGeom>
            <a:noFill/>
          </p:spPr>
          <p:txBody>
            <a:bodyPr wrap="none" rtlCol="0">
              <a:spAutoFit/>
            </a:bodyPr>
            <a:lstStyle/>
            <a:p>
              <a:r>
                <a:rPr lang="en-US" smtClean="0"/>
                <a:t>Walking</a:t>
              </a:r>
              <a:endParaRPr lang="en-US" dirty="0"/>
            </a:p>
          </p:txBody>
        </p:sp>
      </p:grpSp>
      <p:grpSp>
        <p:nvGrpSpPr>
          <p:cNvPr id="22" name="Group 21"/>
          <p:cNvGrpSpPr/>
          <p:nvPr/>
        </p:nvGrpSpPr>
        <p:grpSpPr>
          <a:xfrm>
            <a:off x="147640" y="3068259"/>
            <a:ext cx="2715235" cy="2119076"/>
            <a:chOff x="603182" y="1617579"/>
            <a:chExt cx="2715235" cy="2119076"/>
          </a:xfrm>
        </p:grpSpPr>
        <p:pic>
          <p:nvPicPr>
            <p:cNvPr id="10" name="Picture 9"/>
            <p:cNvPicPr>
              <a:picLocks noChangeAspect="1"/>
            </p:cNvPicPr>
            <p:nvPr/>
          </p:nvPicPr>
          <p:blipFill>
            <a:blip r:embed="rId6"/>
            <a:stretch>
              <a:fillRect/>
            </a:stretch>
          </p:blipFill>
          <p:spPr>
            <a:xfrm>
              <a:off x="603182" y="1617579"/>
              <a:ext cx="2715235" cy="1810156"/>
            </a:xfrm>
            <a:prstGeom prst="rect">
              <a:avLst/>
            </a:prstGeom>
          </p:spPr>
        </p:pic>
        <p:sp>
          <p:nvSpPr>
            <p:cNvPr id="79" name="TextBox 78"/>
            <p:cNvSpPr txBox="1"/>
            <p:nvPr/>
          </p:nvSpPr>
          <p:spPr>
            <a:xfrm>
              <a:off x="1388115" y="3367323"/>
              <a:ext cx="902811" cy="369332"/>
            </a:xfrm>
            <a:prstGeom prst="rect">
              <a:avLst/>
            </a:prstGeom>
            <a:noFill/>
          </p:spPr>
          <p:txBody>
            <a:bodyPr wrap="none" rtlCol="0">
              <a:spAutoFit/>
            </a:bodyPr>
            <a:lstStyle/>
            <a:p>
              <a:r>
                <a:rPr lang="en-US" smtClean="0"/>
                <a:t>Driving</a:t>
              </a:r>
              <a:endParaRPr lang="en-US" dirty="0"/>
            </a:p>
          </p:txBody>
        </p:sp>
      </p:grpSp>
      <p:grpSp>
        <p:nvGrpSpPr>
          <p:cNvPr id="20" name="Group 19"/>
          <p:cNvGrpSpPr/>
          <p:nvPr/>
        </p:nvGrpSpPr>
        <p:grpSpPr>
          <a:xfrm>
            <a:off x="3051291" y="3099990"/>
            <a:ext cx="2727598" cy="2027611"/>
            <a:chOff x="3226792" y="3246139"/>
            <a:chExt cx="2727598" cy="2027611"/>
          </a:xfrm>
        </p:grpSpPr>
        <p:pic>
          <p:nvPicPr>
            <p:cNvPr id="13" name="Picture 12"/>
            <p:cNvPicPr>
              <a:picLocks noChangeAspect="1"/>
            </p:cNvPicPr>
            <p:nvPr/>
          </p:nvPicPr>
          <p:blipFill>
            <a:blip r:embed="rId7"/>
            <a:stretch>
              <a:fillRect/>
            </a:stretch>
          </p:blipFill>
          <p:spPr>
            <a:xfrm>
              <a:off x="3226792" y="3246139"/>
              <a:ext cx="2727598" cy="1709934"/>
            </a:xfrm>
            <a:prstGeom prst="rect">
              <a:avLst/>
            </a:prstGeom>
          </p:spPr>
        </p:pic>
        <p:sp>
          <p:nvSpPr>
            <p:cNvPr id="81" name="TextBox 80"/>
            <p:cNvSpPr txBox="1"/>
            <p:nvPr/>
          </p:nvSpPr>
          <p:spPr>
            <a:xfrm>
              <a:off x="3620541" y="4904418"/>
              <a:ext cx="1723549" cy="369332"/>
            </a:xfrm>
            <a:prstGeom prst="rect">
              <a:avLst/>
            </a:prstGeom>
            <a:noFill/>
          </p:spPr>
          <p:txBody>
            <a:bodyPr wrap="none" rtlCol="0">
              <a:spAutoFit/>
            </a:bodyPr>
            <a:lstStyle/>
            <a:p>
              <a:r>
                <a:rPr lang="en-US" dirty="0" smtClean="0"/>
                <a:t>On the subway</a:t>
              </a:r>
              <a:endParaRPr lang="en-US" dirty="0"/>
            </a:p>
          </p:txBody>
        </p:sp>
      </p:grpSp>
      <p:grpSp>
        <p:nvGrpSpPr>
          <p:cNvPr id="33" name="Group 32"/>
          <p:cNvGrpSpPr/>
          <p:nvPr/>
        </p:nvGrpSpPr>
        <p:grpSpPr>
          <a:xfrm>
            <a:off x="6030917" y="3130575"/>
            <a:ext cx="2729504" cy="2056760"/>
            <a:chOff x="5971601" y="1991050"/>
            <a:chExt cx="2604192" cy="1968651"/>
          </a:xfrm>
        </p:grpSpPr>
        <p:sp>
          <p:nvSpPr>
            <p:cNvPr id="86" name="TextBox 85"/>
            <p:cNvSpPr txBox="1"/>
            <p:nvPr/>
          </p:nvSpPr>
          <p:spPr>
            <a:xfrm>
              <a:off x="5980211" y="3590369"/>
              <a:ext cx="2595582" cy="369332"/>
            </a:xfrm>
            <a:prstGeom prst="rect">
              <a:avLst/>
            </a:prstGeom>
            <a:noFill/>
          </p:spPr>
          <p:txBody>
            <a:bodyPr wrap="none" rtlCol="0">
              <a:spAutoFit/>
            </a:bodyPr>
            <a:lstStyle/>
            <a:p>
              <a:r>
                <a:rPr lang="en-US" dirty="0" smtClean="0"/>
                <a:t>On the high-speed train</a:t>
              </a:r>
              <a:endParaRPr lang="en-US" dirty="0"/>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971601" y="1991050"/>
              <a:ext cx="2604192" cy="1682385"/>
            </a:xfrm>
            <a:prstGeom prst="rect">
              <a:avLst/>
            </a:prstGeom>
          </p:spPr>
        </p:pic>
      </p:grpSp>
    </p:spTree>
    <p:extLst>
      <p:ext uri="{BB962C8B-B14F-4D97-AF65-F5344CB8AC3E}">
        <p14:creationId xmlns:p14="http://schemas.microsoft.com/office/powerpoint/2010/main" val="213427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(4/5) </a:t>
            </a:r>
            <a:endParaRPr lang="en-US" dirty="0"/>
          </a:p>
        </p:txBody>
      </p:sp>
      <p:sp>
        <p:nvSpPr>
          <p:cNvPr id="27" name="Content Placeholder 26"/>
          <p:cNvSpPr>
            <a:spLocks noGrp="1"/>
          </p:cNvSpPr>
          <p:nvPr>
            <p:ph idx="1"/>
          </p:nvPr>
        </p:nvSpPr>
        <p:spPr/>
        <p:txBody>
          <a:bodyPr>
            <a:normAutofit/>
          </a:bodyPr>
          <a:lstStyle/>
          <a:p>
            <a:r>
              <a:rPr lang="en-US" dirty="0" smtClean="0"/>
              <a:t>Instance #2: Out of service from </a:t>
            </a:r>
            <a:r>
              <a:rPr lang="en-US" dirty="0" err="1" smtClean="0"/>
              <a:t>Femto</a:t>
            </a:r>
            <a:r>
              <a:rPr lang="en-US" dirty="0" smtClean="0"/>
              <a:t> to 4G</a:t>
            </a:r>
          </a:p>
          <a:p>
            <a:endParaRPr lang="en-US" dirty="0"/>
          </a:p>
          <a:p>
            <a:endParaRPr lang="en-US" dirty="0" smtClean="0"/>
          </a:p>
          <a:p>
            <a:endParaRPr lang="en-US" dirty="0" smtClean="0"/>
          </a:p>
          <a:p>
            <a:endParaRPr lang="en-US" dirty="0"/>
          </a:p>
          <a:p>
            <a:r>
              <a:rPr lang="en-US" dirty="0"/>
              <a:t>Cause: missing configuration from </a:t>
            </a:r>
            <a:r>
              <a:rPr lang="en-US" dirty="0" err="1" smtClean="0"/>
              <a:t>Femto</a:t>
            </a:r>
            <a:r>
              <a:rPr lang="en-US" dirty="0" smtClean="0">
                <a:sym typeface="Wingdings"/>
              </a:rPr>
              <a:t></a:t>
            </a:r>
            <a:r>
              <a:rPr lang="en-US" dirty="0" smtClean="0"/>
              <a:t> </a:t>
            </a:r>
            <a:r>
              <a:rPr lang="en-US" dirty="0"/>
              <a:t>4G</a:t>
            </a:r>
          </a:p>
          <a:p>
            <a:pPr lvl="1"/>
            <a:r>
              <a:rPr lang="en-US" dirty="0" smtClean="0"/>
              <a:t>Improper configurations in 3G </a:t>
            </a:r>
            <a:r>
              <a:rPr lang="en-US" dirty="0" err="1" smtClean="0"/>
              <a:t>Femtocells</a:t>
            </a:r>
            <a:endParaRPr lang="en-US" dirty="0"/>
          </a:p>
          <a:p>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20</a:t>
            </a:fld>
            <a:endParaRPr lang="en-US"/>
          </a:p>
        </p:txBody>
      </p:sp>
      <p:cxnSp>
        <p:nvCxnSpPr>
          <p:cNvPr id="11" name="Straight Connector 65"/>
          <p:cNvCxnSpPr/>
          <p:nvPr/>
        </p:nvCxnSpPr>
        <p:spPr>
          <a:xfrm flipH="1">
            <a:off x="1888784" y="2201207"/>
            <a:ext cx="2395392"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矩形 50"/>
          <p:cNvSpPr/>
          <p:nvPr/>
        </p:nvSpPr>
        <p:spPr>
          <a:xfrm>
            <a:off x="1921698" y="1445219"/>
            <a:ext cx="1837800" cy="646331"/>
          </a:xfrm>
          <a:prstGeom prst="rect">
            <a:avLst/>
          </a:prstGeom>
        </p:spPr>
        <p:txBody>
          <a:bodyPr wrap="none">
            <a:spAutoFit/>
          </a:bodyPr>
          <a:lstStyle/>
          <a:p>
            <a:pPr algn="ctr"/>
            <a:r>
              <a:rPr lang="en-US" altLang="zh-CN" b="1" dirty="0" err="1" smtClean="0">
                <a:solidFill>
                  <a:srgbClr val="FF0000"/>
                </a:solidFill>
              </a:rPr>
              <a:t>Pref</a:t>
            </a:r>
            <a:r>
              <a:rPr lang="en-US" altLang="zh-CN" b="1" baseline="-25000" dirty="0" err="1" smtClean="0">
                <a:solidFill>
                  <a:srgbClr val="FF0000"/>
                </a:solidFill>
              </a:rPr>
              <a:t>s,c</a:t>
            </a:r>
            <a:r>
              <a:rPr lang="en-US" altLang="zh-CN" b="1" dirty="0">
                <a:solidFill>
                  <a:srgbClr val="FF0000"/>
                </a:solidFill>
              </a:rPr>
              <a:t> </a:t>
            </a:r>
            <a:r>
              <a:rPr lang="en-US" altLang="zh-CN" b="1" dirty="0" smtClean="0">
                <a:solidFill>
                  <a:srgbClr val="FF0000"/>
                </a:solidFill>
              </a:rPr>
              <a:t>=  </a:t>
            </a:r>
            <a:r>
              <a:rPr lang="en-US" altLang="zh-CN" b="1" dirty="0" err="1" smtClean="0">
                <a:solidFill>
                  <a:srgbClr val="FF0000"/>
                </a:solidFill>
              </a:rPr>
              <a:t>Pref</a:t>
            </a:r>
            <a:r>
              <a:rPr lang="en-US" altLang="zh-CN" b="1" baseline="-25000" dirty="0" err="1" smtClean="0">
                <a:solidFill>
                  <a:srgbClr val="FF0000"/>
                </a:solidFill>
              </a:rPr>
              <a:t>s,s</a:t>
            </a:r>
            <a:endParaRPr lang="en-US" altLang="zh-CN" b="1" baseline="-25000" dirty="0" smtClean="0">
              <a:solidFill>
                <a:srgbClr val="FF0000"/>
              </a:solidFill>
            </a:endParaRPr>
          </a:p>
          <a:p>
            <a:pPr algn="ctr"/>
            <a:r>
              <a:rPr lang="en-US" altLang="zh-CN" b="1" dirty="0" err="1" smtClean="0">
                <a:solidFill>
                  <a:srgbClr val="FF0000"/>
                </a:solidFill>
              </a:rPr>
              <a:t>radio</a:t>
            </a:r>
            <a:r>
              <a:rPr lang="en-US" altLang="zh-CN" b="1" baseline="-25000" dirty="0" err="1" smtClean="0">
                <a:solidFill>
                  <a:srgbClr val="FF0000"/>
                </a:solidFill>
              </a:rPr>
              <a:t>c</a:t>
            </a:r>
            <a:r>
              <a:rPr lang="en-US" altLang="zh-CN" b="1" dirty="0">
                <a:solidFill>
                  <a:srgbClr val="FF0000"/>
                </a:solidFill>
              </a:rPr>
              <a:t>&gt; </a:t>
            </a:r>
            <a:r>
              <a:rPr lang="en-US" altLang="zh-CN" b="1" dirty="0" smtClean="0">
                <a:solidFill>
                  <a:srgbClr val="FF0000"/>
                </a:solidFill>
              </a:rPr>
              <a:t>radio</a:t>
            </a:r>
            <a:r>
              <a:rPr lang="en-US" altLang="zh-CN" b="1" baseline="-25000" dirty="0" smtClean="0">
                <a:solidFill>
                  <a:srgbClr val="FF0000"/>
                </a:solidFill>
              </a:rPr>
              <a:t>s</a:t>
            </a:r>
            <a:endParaRPr lang="en-US" altLang="zh-CN" b="1" dirty="0">
              <a:solidFill>
                <a:srgbClr val="FF0000"/>
              </a:solidFill>
            </a:endParaRPr>
          </a:p>
        </p:txBody>
      </p:sp>
      <p:pic>
        <p:nvPicPr>
          <p:cNvPr id="19" name="Picture 18"/>
          <p:cNvPicPr>
            <a:picLocks noChangeAspect="1"/>
          </p:cNvPicPr>
          <p:nvPr/>
        </p:nvPicPr>
        <p:blipFill>
          <a:blip r:embed="rId3"/>
          <a:stretch>
            <a:fillRect/>
          </a:stretch>
        </p:blipFill>
        <p:spPr>
          <a:xfrm flipH="1">
            <a:off x="1431584" y="1571081"/>
            <a:ext cx="457200" cy="1033272"/>
          </a:xfrm>
          <a:prstGeom prst="rect">
            <a:avLst/>
          </a:prstGeom>
        </p:spPr>
      </p:pic>
      <p:pic>
        <p:nvPicPr>
          <p:cNvPr id="20" name="Picture 19"/>
          <p:cNvPicPr>
            <a:picLocks noChangeAspect="1"/>
          </p:cNvPicPr>
          <p:nvPr/>
        </p:nvPicPr>
        <p:blipFill>
          <a:blip r:embed="rId3"/>
          <a:stretch>
            <a:fillRect/>
          </a:stretch>
        </p:blipFill>
        <p:spPr>
          <a:xfrm flipH="1">
            <a:off x="4211510" y="1472014"/>
            <a:ext cx="457200" cy="1033272"/>
          </a:xfrm>
          <a:prstGeom prst="rect">
            <a:avLst/>
          </a:prstGeom>
        </p:spPr>
      </p:pic>
      <p:pic>
        <p:nvPicPr>
          <p:cNvPr id="21" name="Picture 20"/>
          <p:cNvPicPr>
            <a:picLocks noChangeAspect="1"/>
          </p:cNvPicPr>
          <p:nvPr/>
        </p:nvPicPr>
        <p:blipFill>
          <a:blip r:embed="rId3"/>
          <a:stretch>
            <a:fillRect/>
          </a:stretch>
        </p:blipFill>
        <p:spPr>
          <a:xfrm flipH="1">
            <a:off x="7007615" y="1445219"/>
            <a:ext cx="457200" cy="1033272"/>
          </a:xfrm>
          <a:prstGeom prst="rect">
            <a:avLst/>
          </a:prstGeom>
        </p:spPr>
      </p:pic>
      <p:sp>
        <p:nvSpPr>
          <p:cNvPr id="22" name="TextBox 21"/>
          <p:cNvSpPr txBox="1"/>
          <p:nvPr/>
        </p:nvSpPr>
        <p:spPr>
          <a:xfrm>
            <a:off x="1283811" y="2642453"/>
            <a:ext cx="1172128" cy="369332"/>
          </a:xfrm>
          <a:prstGeom prst="rect">
            <a:avLst/>
          </a:prstGeom>
          <a:noFill/>
        </p:spPr>
        <p:txBody>
          <a:bodyPr wrap="none" rtlCol="0">
            <a:spAutoFit/>
          </a:bodyPr>
          <a:lstStyle/>
          <a:p>
            <a:r>
              <a:rPr lang="en-US" dirty="0" smtClean="0"/>
              <a:t>s </a:t>
            </a:r>
            <a:r>
              <a:rPr lang="en-US" dirty="0" smtClean="0">
                <a:solidFill>
                  <a:srgbClr val="FF0000"/>
                </a:solidFill>
              </a:rPr>
              <a:t>(</a:t>
            </a:r>
            <a:r>
              <a:rPr lang="en-US" dirty="0" err="1" smtClean="0">
                <a:solidFill>
                  <a:srgbClr val="FF0000"/>
                </a:solidFill>
              </a:rPr>
              <a:t>Femto</a:t>
            </a:r>
            <a:r>
              <a:rPr lang="en-US" dirty="0" smtClean="0">
                <a:solidFill>
                  <a:srgbClr val="FF0000"/>
                </a:solidFill>
              </a:rPr>
              <a:t>)</a:t>
            </a:r>
            <a:endParaRPr lang="en-US" dirty="0">
              <a:solidFill>
                <a:srgbClr val="FF0000"/>
              </a:solidFill>
            </a:endParaRPr>
          </a:p>
        </p:txBody>
      </p:sp>
      <p:sp>
        <p:nvSpPr>
          <p:cNvPr id="23" name="TextBox 22"/>
          <p:cNvSpPr txBox="1"/>
          <p:nvPr/>
        </p:nvSpPr>
        <p:spPr>
          <a:xfrm>
            <a:off x="3573274" y="2537420"/>
            <a:ext cx="1800944" cy="923330"/>
          </a:xfrm>
          <a:prstGeom prst="rect">
            <a:avLst/>
          </a:prstGeom>
          <a:noFill/>
        </p:spPr>
        <p:txBody>
          <a:bodyPr wrap="none" rtlCol="0">
            <a:spAutoFit/>
          </a:bodyPr>
          <a:lstStyle/>
          <a:p>
            <a:pPr algn="ctr"/>
            <a:r>
              <a:rPr lang="en-US" dirty="0"/>
              <a:t>c</a:t>
            </a:r>
            <a:r>
              <a:rPr lang="en-US" dirty="0" smtClean="0"/>
              <a:t> (3G)</a:t>
            </a:r>
          </a:p>
          <a:p>
            <a:pPr algn="ctr"/>
            <a:r>
              <a:rPr lang="en-US" dirty="0" smtClean="0">
                <a:solidFill>
                  <a:srgbClr val="FF0000"/>
                </a:solidFill>
              </a:rPr>
              <a:t>(No/weak relay)</a:t>
            </a:r>
            <a:endParaRPr lang="en-US" dirty="0">
              <a:solidFill>
                <a:srgbClr val="FF0000"/>
              </a:solidFill>
            </a:endParaRPr>
          </a:p>
          <a:p>
            <a:pPr algn="ctr"/>
            <a:endParaRPr lang="en-US" dirty="0"/>
          </a:p>
        </p:txBody>
      </p:sp>
      <p:sp>
        <p:nvSpPr>
          <p:cNvPr id="24" name="TextBox 23"/>
          <p:cNvSpPr txBox="1"/>
          <p:nvPr/>
        </p:nvSpPr>
        <p:spPr>
          <a:xfrm>
            <a:off x="6842135" y="2620486"/>
            <a:ext cx="774596" cy="369332"/>
          </a:xfrm>
          <a:prstGeom prst="rect">
            <a:avLst/>
          </a:prstGeom>
          <a:noFill/>
        </p:spPr>
        <p:txBody>
          <a:bodyPr wrap="none" rtlCol="0">
            <a:spAutoFit/>
          </a:bodyPr>
          <a:lstStyle/>
          <a:p>
            <a:r>
              <a:rPr lang="en-US" dirty="0" smtClean="0"/>
              <a:t>t (4G)</a:t>
            </a:r>
            <a:endParaRPr lang="en-US" dirty="0"/>
          </a:p>
        </p:txBody>
      </p:sp>
      <p:cxnSp>
        <p:nvCxnSpPr>
          <p:cNvPr id="25" name="Straight Connector 65"/>
          <p:cNvCxnSpPr/>
          <p:nvPr/>
        </p:nvCxnSpPr>
        <p:spPr>
          <a:xfrm flipH="1">
            <a:off x="4676279" y="2201207"/>
            <a:ext cx="2331336"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矩形 50"/>
          <p:cNvSpPr/>
          <p:nvPr/>
        </p:nvSpPr>
        <p:spPr>
          <a:xfrm>
            <a:off x="5028206" y="1445219"/>
            <a:ext cx="1915909" cy="646331"/>
          </a:xfrm>
          <a:prstGeom prst="rect">
            <a:avLst/>
          </a:prstGeom>
        </p:spPr>
        <p:txBody>
          <a:bodyPr wrap="none">
            <a:spAutoFit/>
          </a:bodyPr>
          <a:lstStyle/>
          <a:p>
            <a:pPr algn="ctr"/>
            <a:r>
              <a:rPr lang="en-US" altLang="zh-CN" b="1" dirty="0" err="1" smtClean="0"/>
              <a:t>Pref</a:t>
            </a:r>
            <a:r>
              <a:rPr lang="en-US" altLang="zh-CN" b="1" baseline="-25000" dirty="0" err="1"/>
              <a:t>c</a:t>
            </a:r>
            <a:r>
              <a:rPr lang="en-US" altLang="zh-CN" b="1" baseline="-25000" dirty="0" err="1" smtClean="0"/>
              <a:t>,t</a:t>
            </a:r>
            <a:r>
              <a:rPr lang="en-US" altLang="zh-CN" b="1" dirty="0" smtClean="0"/>
              <a:t> &gt; </a:t>
            </a:r>
            <a:r>
              <a:rPr lang="en-US" altLang="zh-CN" b="1" dirty="0" err="1" smtClean="0"/>
              <a:t>Pref</a:t>
            </a:r>
            <a:r>
              <a:rPr lang="en-US" altLang="zh-CN" b="1" baseline="-25000" dirty="0" err="1" smtClean="0"/>
              <a:t>c,c</a:t>
            </a:r>
            <a:endParaRPr lang="en-US" altLang="zh-CN" b="1" baseline="-25000" dirty="0" smtClean="0"/>
          </a:p>
          <a:p>
            <a:pPr algn="ctr"/>
            <a:r>
              <a:rPr lang="en-US" altLang="zh-CN" b="1" dirty="0" err="1" smtClean="0"/>
              <a:t>radio</a:t>
            </a:r>
            <a:r>
              <a:rPr lang="en-US" altLang="zh-CN" b="1" baseline="-25000" dirty="0" err="1" smtClean="0"/>
              <a:t>t</a:t>
            </a:r>
            <a:r>
              <a:rPr lang="en-US" altLang="zh-CN" b="1" dirty="0" smtClean="0"/>
              <a:t>&gt;-108dBm</a:t>
            </a:r>
            <a:endParaRPr lang="en-US" altLang="zh-CN" b="1" dirty="0"/>
          </a:p>
        </p:txBody>
      </p:sp>
    </p:spTree>
    <p:extLst>
      <p:ext uri="{BB962C8B-B14F-4D97-AF65-F5344CB8AC3E}">
        <p14:creationId xmlns:p14="http://schemas.microsoft.com/office/powerpoint/2010/main" val="2885018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500"/>
                                        <p:tgtEl>
                                          <p:spTgt spid="11"/>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downRight)">
                                      <p:cBhvr>
                                        <p:cTn id="10" dur="500"/>
                                        <p:tgtEl>
                                          <p:spTgt spid="12"/>
                                        </p:tgtEl>
                                      </p:cBhvr>
                                    </p:animEffect>
                                  </p:childTnLst>
                                </p:cTn>
                              </p:par>
                              <p:par>
                                <p:cTn id="11" presetID="18" presetClass="entr" presetSubtype="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par>
                                <p:cTn id="14" presetID="18" presetClass="entr" presetSubtype="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strips(downRight)">
                                      <p:cBhvr>
                                        <p:cTn id="16" dur="500"/>
                                        <p:tgtEl>
                                          <p:spTgt spid="20"/>
                                        </p:tgtEl>
                                      </p:cBhvr>
                                    </p:animEffect>
                                  </p:childTnLst>
                                </p:cTn>
                              </p:par>
                              <p:par>
                                <p:cTn id="17" presetID="18" presetClass="entr" presetSubtype="6"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trips(downRight)">
                                      <p:cBhvr>
                                        <p:cTn id="19" dur="500"/>
                                        <p:tgtEl>
                                          <p:spTgt spid="21"/>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Right)">
                                      <p:cBhvr>
                                        <p:cTn id="22" dur="500"/>
                                        <p:tgtEl>
                                          <p:spTgt spid="22"/>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strips(downRight)">
                                      <p:cBhvr>
                                        <p:cTn id="25" dur="500"/>
                                        <p:tgtEl>
                                          <p:spTgt spid="23"/>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strips(downRight)">
                                      <p:cBhvr>
                                        <p:cTn id="28" dur="500"/>
                                        <p:tgtEl>
                                          <p:spTgt spid="24"/>
                                        </p:tgtEl>
                                      </p:cBhvr>
                                    </p:animEffect>
                                  </p:childTnLst>
                                </p:cTn>
                              </p:par>
                              <p:par>
                                <p:cTn id="29" presetID="18" presetClass="entr" presetSubtype="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strips(downRight)">
                                      <p:cBhvr>
                                        <p:cTn id="31" dur="500"/>
                                        <p:tgtEl>
                                          <p:spTgt spid="25"/>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strips(downRigh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p:bldP spid="2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(5/5) </a:t>
            </a:r>
            <a:endParaRPr lang="en-US" dirty="0"/>
          </a:p>
        </p:txBody>
      </p:sp>
      <p:sp>
        <p:nvSpPr>
          <p:cNvPr id="27" name="Content Placeholder 26"/>
          <p:cNvSpPr>
            <a:spLocks noGrp="1"/>
          </p:cNvSpPr>
          <p:nvPr>
            <p:ph idx="1"/>
          </p:nvPr>
        </p:nvSpPr>
        <p:spPr/>
        <p:txBody>
          <a:bodyPr>
            <a:normAutofit/>
          </a:bodyPr>
          <a:lstStyle/>
          <a:p>
            <a:r>
              <a:rPr lang="en-US" dirty="0" smtClean="0"/>
              <a:t>Reality check </a:t>
            </a:r>
          </a:p>
          <a:p>
            <a:pPr lvl="1"/>
            <a:r>
              <a:rPr lang="en-US" dirty="0" smtClean="0"/>
              <a:t>US-I (only): all </a:t>
            </a:r>
            <a:r>
              <a:rPr lang="en-US" dirty="0" err="1" smtClean="0"/>
              <a:t>femtocells</a:t>
            </a:r>
            <a:r>
              <a:rPr lang="en-US" dirty="0" smtClean="0"/>
              <a:t>   </a:t>
            </a:r>
            <a:r>
              <a:rPr lang="en-US" sz="1800" dirty="0" smtClean="0"/>
              <a:t>(No </a:t>
            </a:r>
            <a:r>
              <a:rPr lang="en-US" sz="1800" dirty="0" err="1" smtClean="0"/>
              <a:t>femtocells</a:t>
            </a:r>
            <a:r>
              <a:rPr lang="en-US" sz="1800" dirty="0" smtClean="0"/>
              <a:t> in US-II)</a:t>
            </a:r>
          </a:p>
          <a:p>
            <a:pPr lvl="1"/>
            <a:r>
              <a:rPr lang="en-US" dirty="0" smtClean="0"/>
              <a:t>5 out of 63 locations: 4G but no/weak 3G</a:t>
            </a:r>
          </a:p>
          <a:p>
            <a:pPr marL="0" indent="0">
              <a:buNone/>
            </a:pPr>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21</a:t>
            </a:fld>
            <a:endParaRPr lang="en-US"/>
          </a:p>
        </p:txBody>
      </p:sp>
    </p:spTree>
    <p:extLst>
      <p:ext uri="{BB962C8B-B14F-4D97-AF65-F5344CB8AC3E}">
        <p14:creationId xmlns:p14="http://schemas.microsoft.com/office/powerpoint/2010/main" val="4061742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(5/5) </a:t>
            </a:r>
            <a:endParaRPr lang="en-US" dirty="0"/>
          </a:p>
        </p:txBody>
      </p:sp>
      <p:sp>
        <p:nvSpPr>
          <p:cNvPr id="27" name="Content Placeholder 26"/>
          <p:cNvSpPr>
            <a:spLocks noGrp="1"/>
          </p:cNvSpPr>
          <p:nvPr>
            <p:ph idx="1"/>
          </p:nvPr>
        </p:nvSpPr>
        <p:spPr/>
        <p:txBody>
          <a:bodyPr>
            <a:normAutofit/>
          </a:bodyPr>
          <a:lstStyle/>
          <a:p>
            <a:r>
              <a:rPr lang="en-US" dirty="0" smtClean="0"/>
              <a:t>Reality check </a:t>
            </a:r>
          </a:p>
          <a:p>
            <a:r>
              <a:rPr lang="en-US" dirty="0" smtClean="0"/>
              <a:t>Performance impact: </a:t>
            </a:r>
          </a:p>
          <a:p>
            <a:pPr lvl="1"/>
            <a:r>
              <a:rPr lang="en-US" dirty="0" err="1" smtClean="0"/>
              <a:t>Exp</a:t>
            </a:r>
            <a:r>
              <a:rPr lang="en-US" dirty="0" smtClean="0"/>
              <a:t>: out-of-service duration w/</a:t>
            </a:r>
            <a:r>
              <a:rPr lang="en-US" dirty="0" err="1" smtClean="0"/>
              <a:t>wo</a:t>
            </a:r>
            <a:r>
              <a:rPr lang="en-US" dirty="0" smtClean="0"/>
              <a:t> 3G</a:t>
            </a:r>
            <a:endParaRPr lang="en-US" dirty="0"/>
          </a:p>
          <a:p>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22</a:t>
            </a:fld>
            <a:endParaRPr lang="en-US"/>
          </a:p>
        </p:txBody>
      </p:sp>
      <p:pic>
        <p:nvPicPr>
          <p:cNvPr id="3" name="Picture 2" descr="femtocell-to-lte-stuck-v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 y="2308201"/>
            <a:ext cx="4191000" cy="2730500"/>
          </a:xfrm>
          <a:prstGeom prst="rect">
            <a:avLst/>
          </a:prstGeom>
        </p:spPr>
      </p:pic>
      <p:pic>
        <p:nvPicPr>
          <p:cNvPr id="6" name="Picture 5" descr="femtocell-lte-stuck-cdf-v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300" y="2280023"/>
            <a:ext cx="4127500" cy="2730500"/>
          </a:xfrm>
          <a:prstGeom prst="rect">
            <a:avLst/>
          </a:prstGeom>
        </p:spPr>
      </p:pic>
    </p:spTree>
    <p:extLst>
      <p:ext uri="{BB962C8B-B14F-4D97-AF65-F5344CB8AC3E}">
        <p14:creationId xmlns:p14="http://schemas.microsoft.com/office/powerpoint/2010/main" val="1605325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Category </a:t>
            </a:r>
            <a:r>
              <a:rPr lang="en-US" dirty="0" smtClean="0"/>
              <a:t>II.B: Blocked Decision (1/2) </a:t>
            </a:r>
            <a:endParaRPr lang="en-US" dirty="0"/>
          </a:p>
        </p:txBody>
      </p:sp>
      <p:sp>
        <p:nvSpPr>
          <p:cNvPr id="3" name="Content Placeholder 2"/>
          <p:cNvSpPr>
            <a:spLocks noGrp="1"/>
          </p:cNvSpPr>
          <p:nvPr>
            <p:ph idx="1"/>
          </p:nvPr>
        </p:nvSpPr>
        <p:spPr/>
        <p:txBody>
          <a:bodyPr>
            <a:normAutofit lnSpcReduction="10000"/>
          </a:bodyPr>
          <a:lstStyle/>
          <a:p>
            <a:r>
              <a:rPr lang="en-US" dirty="0" smtClean="0"/>
              <a:t>Instance #3: 3G blocked by 2G</a:t>
            </a:r>
          </a:p>
          <a:p>
            <a:pPr lvl="1"/>
            <a:r>
              <a:rPr lang="en-US" dirty="0" smtClean="0"/>
              <a:t>Scenario: both 3G and 2G available when leaving 4G; </a:t>
            </a:r>
          </a:p>
          <a:p>
            <a:pPr lvl="1"/>
            <a:r>
              <a:rPr lang="en-US" dirty="0" smtClean="0"/>
              <a:t>During active</a:t>
            </a:r>
            <a:endParaRPr lang="en-US" dirty="0"/>
          </a:p>
          <a:p>
            <a:r>
              <a:rPr lang="en-US" dirty="0" smtClean="0"/>
              <a:t>Causes:</a:t>
            </a:r>
          </a:p>
          <a:p>
            <a:pPr lvl="1"/>
            <a:r>
              <a:rPr lang="en-US" dirty="0" smtClean="0"/>
              <a:t>Device: 2G </a:t>
            </a:r>
            <a:r>
              <a:rPr lang="en-US" dirty="0"/>
              <a:t>meas. comes </a:t>
            </a:r>
            <a:r>
              <a:rPr lang="en-US" dirty="0" smtClean="0"/>
              <a:t>first</a:t>
            </a:r>
          </a:p>
          <a:p>
            <a:pPr lvl="1"/>
            <a:r>
              <a:rPr lang="en-US" dirty="0" smtClean="0"/>
              <a:t>Serving cell: </a:t>
            </a:r>
          </a:p>
          <a:p>
            <a:pPr marL="457200" lvl="1" indent="0">
              <a:buNone/>
            </a:pPr>
            <a:r>
              <a:rPr lang="en-US" dirty="0" smtClean="0"/>
              <a:t>first-come-first-serve</a:t>
            </a:r>
          </a:p>
          <a:p>
            <a:pPr lvl="1"/>
            <a:r>
              <a:rPr lang="en-US" dirty="0">
                <a:solidFill>
                  <a:srgbClr val="FF0000"/>
                </a:solidFill>
              </a:rPr>
              <a:t>improper </a:t>
            </a:r>
            <a:r>
              <a:rPr lang="en-US" dirty="0" smtClean="0">
                <a:solidFill>
                  <a:srgbClr val="FF0000"/>
                </a:solidFill>
              </a:rPr>
              <a:t>device-network </a:t>
            </a:r>
          </a:p>
          <a:p>
            <a:pPr marL="457200" lvl="1" indent="0">
              <a:buNone/>
            </a:pPr>
            <a:r>
              <a:rPr lang="en-US" dirty="0" smtClean="0">
                <a:solidFill>
                  <a:srgbClr val="FF0000"/>
                </a:solidFill>
              </a:rPr>
              <a:t>coordination</a:t>
            </a:r>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23</a:t>
            </a:fld>
            <a:endParaRPr lang="en-US"/>
          </a:p>
        </p:txBody>
      </p:sp>
      <p:pic>
        <p:nvPicPr>
          <p:cNvPr id="6" name="Picture 5" descr="ho-2g-rac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600" y="2108200"/>
            <a:ext cx="4116400" cy="2610222"/>
          </a:xfrm>
          <a:prstGeom prst="rect">
            <a:avLst/>
          </a:prstGeom>
        </p:spPr>
      </p:pic>
    </p:spTree>
    <p:extLst>
      <p:ext uri="{BB962C8B-B14F-4D97-AF65-F5344CB8AC3E}">
        <p14:creationId xmlns:p14="http://schemas.microsoft.com/office/powerpoint/2010/main" val="3260820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Category </a:t>
            </a:r>
            <a:r>
              <a:rPr lang="en-US" dirty="0" smtClean="0"/>
              <a:t>II.B: Blocked Decision (2/2) </a:t>
            </a:r>
            <a:endParaRPr lang="en-US" dirty="0"/>
          </a:p>
        </p:txBody>
      </p:sp>
      <p:sp>
        <p:nvSpPr>
          <p:cNvPr id="3" name="Content Placeholder 2"/>
          <p:cNvSpPr>
            <a:spLocks noGrp="1"/>
          </p:cNvSpPr>
          <p:nvPr>
            <p:ph idx="1"/>
          </p:nvPr>
        </p:nvSpPr>
        <p:spPr/>
        <p:txBody>
          <a:bodyPr>
            <a:normAutofit/>
          </a:bodyPr>
          <a:lstStyle/>
          <a:p>
            <a:r>
              <a:rPr lang="en-US" dirty="0" smtClean="0"/>
              <a:t>Reality check on </a:t>
            </a:r>
            <a:r>
              <a:rPr lang="en-US" dirty="0"/>
              <a:t>m</a:t>
            </a:r>
            <a:r>
              <a:rPr lang="en-US" dirty="0" smtClean="0"/>
              <a:t>easurement </a:t>
            </a:r>
            <a:r>
              <a:rPr lang="en-US" dirty="0"/>
              <a:t>criteria </a:t>
            </a:r>
            <a:r>
              <a:rPr lang="en-US" dirty="0" smtClean="0"/>
              <a:t>satisfied</a:t>
            </a:r>
          </a:p>
          <a:p>
            <a:pPr lvl="1"/>
            <a:r>
              <a:rPr lang="en-US" dirty="0" smtClean="0"/>
              <a:t>OP-I: 60 out of 63 locations (95.2%)</a:t>
            </a:r>
          </a:p>
          <a:p>
            <a:pPr lvl="1"/>
            <a:r>
              <a:rPr lang="en-US" dirty="0" smtClean="0"/>
              <a:t>OP-II: 100% locations</a:t>
            </a:r>
          </a:p>
          <a:p>
            <a:r>
              <a:rPr lang="en-US" dirty="0"/>
              <a:t>Reality check on </a:t>
            </a:r>
            <a:r>
              <a:rPr lang="en-US" dirty="0" smtClean="0"/>
              <a:t>actual handoff results</a:t>
            </a:r>
          </a:p>
          <a:p>
            <a:pPr lvl="1"/>
            <a:r>
              <a:rPr lang="en-US" dirty="0" smtClean="0"/>
              <a:t>OP-I: </a:t>
            </a:r>
            <a:r>
              <a:rPr lang="en-US" dirty="0" smtClean="0">
                <a:solidFill>
                  <a:srgbClr val="FF0000"/>
                </a:solidFill>
              </a:rPr>
              <a:t>100% to 2G  </a:t>
            </a:r>
            <a:r>
              <a:rPr lang="en-US" dirty="0" smtClean="0"/>
              <a:t>(</a:t>
            </a:r>
            <a:r>
              <a:rPr lang="en-US" dirty="0"/>
              <a:t>all serving cells use </a:t>
            </a:r>
            <a:r>
              <a:rPr lang="en-US" dirty="0" smtClean="0"/>
              <a:t>FCFS)</a:t>
            </a:r>
          </a:p>
          <a:p>
            <a:pPr lvl="1"/>
            <a:r>
              <a:rPr lang="en-US" dirty="0" smtClean="0"/>
              <a:t>OP-II: </a:t>
            </a:r>
            <a:r>
              <a:rPr lang="en-US" dirty="0" smtClean="0">
                <a:solidFill>
                  <a:srgbClr val="FF0000"/>
                </a:solidFill>
              </a:rPr>
              <a:t>5.7% to 2G  </a:t>
            </a:r>
            <a:r>
              <a:rPr lang="en-US" dirty="0" smtClean="0"/>
              <a:t>(not all serving cells use FCFS)</a:t>
            </a:r>
          </a:p>
          <a:p>
            <a:pPr lvl="1"/>
            <a:endParaRPr lang="en-US" dirty="0" smtClean="0"/>
          </a:p>
          <a:p>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24</a:t>
            </a:fld>
            <a:endParaRPr lang="en-US"/>
          </a:p>
        </p:txBody>
      </p:sp>
    </p:spTree>
    <p:extLst>
      <p:ext uri="{BB962C8B-B14F-4D97-AF65-F5344CB8AC3E}">
        <p14:creationId xmlns:p14="http://schemas.microsoft.com/office/powerpoint/2010/main" val="375041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Category </a:t>
            </a:r>
            <a:r>
              <a:rPr lang="en-US" dirty="0" smtClean="0"/>
              <a:t>II.B: Blocked Decision (2/2) </a:t>
            </a:r>
            <a:endParaRPr lang="en-US" dirty="0"/>
          </a:p>
        </p:txBody>
      </p:sp>
      <p:sp>
        <p:nvSpPr>
          <p:cNvPr id="3" name="Content Placeholder 2"/>
          <p:cNvSpPr>
            <a:spLocks noGrp="1"/>
          </p:cNvSpPr>
          <p:nvPr>
            <p:ph idx="1"/>
          </p:nvPr>
        </p:nvSpPr>
        <p:spPr/>
        <p:txBody>
          <a:bodyPr>
            <a:normAutofit/>
          </a:bodyPr>
          <a:lstStyle/>
          <a:p>
            <a:pPr>
              <a:lnSpc>
                <a:spcPct val="70000"/>
              </a:lnSpc>
            </a:pPr>
            <a:r>
              <a:rPr lang="en-US" dirty="0" smtClean="0">
                <a:solidFill>
                  <a:schemeClr val="bg1">
                    <a:lumMod val="75000"/>
                  </a:schemeClr>
                </a:solidFill>
              </a:rPr>
              <a:t>Reality check on </a:t>
            </a:r>
            <a:r>
              <a:rPr lang="en-US" dirty="0">
                <a:solidFill>
                  <a:schemeClr val="bg1">
                    <a:lumMod val="75000"/>
                  </a:schemeClr>
                </a:solidFill>
              </a:rPr>
              <a:t>m</a:t>
            </a:r>
            <a:r>
              <a:rPr lang="en-US" dirty="0" smtClean="0">
                <a:solidFill>
                  <a:schemeClr val="bg1">
                    <a:lumMod val="75000"/>
                  </a:schemeClr>
                </a:solidFill>
              </a:rPr>
              <a:t>easurement </a:t>
            </a:r>
            <a:r>
              <a:rPr lang="en-US" dirty="0">
                <a:solidFill>
                  <a:schemeClr val="bg1">
                    <a:lumMod val="75000"/>
                  </a:schemeClr>
                </a:solidFill>
              </a:rPr>
              <a:t>criteria </a:t>
            </a:r>
            <a:r>
              <a:rPr lang="en-US" dirty="0" smtClean="0">
                <a:solidFill>
                  <a:schemeClr val="bg1">
                    <a:lumMod val="75000"/>
                  </a:schemeClr>
                </a:solidFill>
              </a:rPr>
              <a:t>satisfied</a:t>
            </a:r>
          </a:p>
          <a:p>
            <a:pPr>
              <a:lnSpc>
                <a:spcPct val="70000"/>
              </a:lnSpc>
            </a:pPr>
            <a:r>
              <a:rPr lang="en-US" dirty="0" smtClean="0">
                <a:solidFill>
                  <a:schemeClr val="bg1">
                    <a:lumMod val="75000"/>
                  </a:schemeClr>
                </a:solidFill>
              </a:rPr>
              <a:t>Reality </a:t>
            </a:r>
            <a:r>
              <a:rPr lang="en-US" dirty="0">
                <a:solidFill>
                  <a:schemeClr val="bg1">
                    <a:lumMod val="75000"/>
                  </a:schemeClr>
                </a:solidFill>
              </a:rPr>
              <a:t>check on </a:t>
            </a:r>
            <a:r>
              <a:rPr lang="en-US" dirty="0" smtClean="0">
                <a:solidFill>
                  <a:schemeClr val="bg1">
                    <a:lumMod val="75000"/>
                  </a:schemeClr>
                </a:solidFill>
              </a:rPr>
              <a:t>actual handoff results</a:t>
            </a:r>
          </a:p>
          <a:p>
            <a:r>
              <a:rPr lang="en-US" dirty="0" smtClean="0"/>
              <a:t>Performance impact: </a:t>
            </a:r>
            <a:r>
              <a:rPr lang="en-US" dirty="0" smtClean="0">
                <a:solidFill>
                  <a:srgbClr val="FF0000"/>
                </a:solidFill>
              </a:rPr>
              <a:t>handoff latency</a:t>
            </a:r>
          </a:p>
          <a:p>
            <a:pPr lvl="1"/>
            <a:r>
              <a:rPr lang="en-US" dirty="0" smtClean="0">
                <a:solidFill>
                  <a:srgbClr val="FF0000"/>
                </a:solidFill>
              </a:rPr>
              <a:t>10.8% call drop </a:t>
            </a:r>
            <a:r>
              <a:rPr lang="en-US" dirty="0" smtClean="0"/>
              <a:t>in US-II (when 2G+3G available) </a:t>
            </a:r>
          </a:p>
          <a:p>
            <a:pPr lvl="1"/>
            <a:endParaRPr lang="en-US" dirty="0" smtClean="0">
              <a:solidFill>
                <a:srgbClr val="FF0000"/>
              </a:solidFill>
            </a:endParaRPr>
          </a:p>
          <a:p>
            <a:pPr lvl="1"/>
            <a:endParaRPr lang="en-US" dirty="0" smtClean="0"/>
          </a:p>
          <a:p>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25</a:t>
            </a:fld>
            <a:endParaRPr lang="en-US"/>
          </a:p>
        </p:txBody>
      </p:sp>
      <p:pic>
        <p:nvPicPr>
          <p:cNvPr id="6" name="Picture 5" descr="blocked-ho-latency-femtocell-cdf-v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2527300"/>
            <a:ext cx="4127500" cy="2730500"/>
          </a:xfrm>
          <a:prstGeom prst="rect">
            <a:avLst/>
          </a:prstGeom>
        </p:spPr>
      </p:pic>
      <p:pic>
        <p:nvPicPr>
          <p:cNvPr id="7" name="Picture 6" descr="blocked-ho-latency-srvcc-cdf-v3.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800" y="2511401"/>
            <a:ext cx="4127500" cy="2730500"/>
          </a:xfrm>
          <a:prstGeom prst="rect">
            <a:avLst/>
          </a:prstGeom>
        </p:spPr>
      </p:pic>
      <p:sp>
        <p:nvSpPr>
          <p:cNvPr id="8" name="Rectangle 7"/>
          <p:cNvSpPr/>
          <p:nvPr/>
        </p:nvSpPr>
        <p:spPr>
          <a:xfrm>
            <a:off x="3138122" y="2667000"/>
            <a:ext cx="697627" cy="400110"/>
          </a:xfrm>
          <a:prstGeom prst="rect">
            <a:avLst/>
          </a:prstGeom>
        </p:spPr>
        <p:txBody>
          <a:bodyPr wrap="none">
            <a:spAutoFit/>
          </a:bodyPr>
          <a:lstStyle/>
          <a:p>
            <a:r>
              <a:rPr lang="en-US" sz="2000" dirty="0" smtClean="0"/>
              <a:t>US-I</a:t>
            </a:r>
            <a:endParaRPr lang="en-US" sz="2000" dirty="0"/>
          </a:p>
        </p:txBody>
      </p:sp>
      <p:sp>
        <p:nvSpPr>
          <p:cNvPr id="9" name="Rectangle 8"/>
          <p:cNvSpPr/>
          <p:nvPr/>
        </p:nvSpPr>
        <p:spPr>
          <a:xfrm>
            <a:off x="7468822" y="2667000"/>
            <a:ext cx="768885" cy="400110"/>
          </a:xfrm>
          <a:prstGeom prst="rect">
            <a:avLst/>
          </a:prstGeom>
        </p:spPr>
        <p:txBody>
          <a:bodyPr wrap="none">
            <a:spAutoFit/>
          </a:bodyPr>
          <a:lstStyle/>
          <a:p>
            <a:r>
              <a:rPr lang="en-US" sz="2000" dirty="0" smtClean="0"/>
              <a:t>US-II</a:t>
            </a:r>
            <a:endParaRPr lang="en-US" sz="2000" dirty="0"/>
          </a:p>
        </p:txBody>
      </p:sp>
    </p:spTree>
    <p:extLst>
      <p:ext uri="{BB962C8B-B14F-4D97-AF65-F5344CB8AC3E}">
        <p14:creationId xmlns:p14="http://schemas.microsoft.com/office/powerpoint/2010/main" val="2106110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Category </a:t>
            </a:r>
            <a:r>
              <a:rPr lang="en-US" dirty="0" smtClean="0"/>
              <a:t>II.C: </a:t>
            </a:r>
            <a:r>
              <a:rPr lang="en-US" sz="3100" dirty="0" smtClean="0"/>
              <a:t>Problematic Device-Network coordination</a:t>
            </a:r>
            <a:endParaRPr lang="en-US" dirty="0"/>
          </a:p>
        </p:txBody>
      </p:sp>
      <p:sp>
        <p:nvSpPr>
          <p:cNvPr id="3" name="Content Placeholder 2"/>
          <p:cNvSpPr>
            <a:spLocks noGrp="1"/>
          </p:cNvSpPr>
          <p:nvPr>
            <p:ph idx="1"/>
          </p:nvPr>
        </p:nvSpPr>
        <p:spPr/>
        <p:txBody>
          <a:bodyPr>
            <a:normAutofit lnSpcReduction="10000"/>
          </a:bodyPr>
          <a:lstStyle/>
          <a:p>
            <a:r>
              <a:rPr lang="en-US" dirty="0" smtClean="0"/>
              <a:t>Instance #4: Out of service when 3G band unsupported</a:t>
            </a:r>
          </a:p>
          <a:p>
            <a:pPr lvl="1"/>
            <a:r>
              <a:rPr lang="en-US" dirty="0" smtClean="0"/>
              <a:t>Scenario: moving into 3G area after leaving </a:t>
            </a:r>
            <a:r>
              <a:rPr lang="en-US" dirty="0" err="1" smtClean="0"/>
              <a:t>Femtocells</a:t>
            </a:r>
            <a:endParaRPr lang="en-US" dirty="0"/>
          </a:p>
          <a:p>
            <a:endParaRPr lang="en-US" dirty="0" smtClean="0"/>
          </a:p>
          <a:p>
            <a:r>
              <a:rPr lang="en-US" dirty="0" smtClean="0"/>
              <a:t>Cause:</a:t>
            </a:r>
          </a:p>
          <a:p>
            <a:pPr lvl="1"/>
            <a:r>
              <a:rPr lang="en-US" dirty="0" smtClean="0"/>
              <a:t>Serving cell: measuring </a:t>
            </a:r>
          </a:p>
          <a:p>
            <a:pPr marL="457200" lvl="1" indent="0">
              <a:buNone/>
            </a:pPr>
            <a:r>
              <a:rPr lang="en-US" dirty="0" smtClean="0"/>
              <a:t>all 3G bands</a:t>
            </a:r>
          </a:p>
          <a:p>
            <a:pPr lvl="1"/>
            <a:r>
              <a:rPr lang="en-US" dirty="0" smtClean="0"/>
              <a:t>Device’s 3G capability </a:t>
            </a:r>
          </a:p>
          <a:p>
            <a:pPr marL="457200" lvl="1" indent="0">
              <a:buNone/>
            </a:pPr>
            <a:r>
              <a:rPr lang="en-US" dirty="0" smtClean="0"/>
              <a:t>not compatible</a:t>
            </a:r>
          </a:p>
          <a:p>
            <a:pPr lvl="1"/>
            <a:r>
              <a:rPr lang="en-US" dirty="0" smtClean="0"/>
              <a:t>Device rejection (halt)</a:t>
            </a:r>
          </a:p>
          <a:p>
            <a:pPr marL="457200" lvl="1" indent="0">
              <a:buNone/>
            </a:pPr>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26</a:t>
            </a:fld>
            <a:endParaRPr lang="en-US"/>
          </a:p>
        </p:txBody>
      </p:sp>
      <p:pic>
        <p:nvPicPr>
          <p:cNvPr id="7" name="Picture 6" descr="ho-capabilit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0" y="1800666"/>
            <a:ext cx="4445000" cy="3225335"/>
          </a:xfrm>
          <a:prstGeom prst="rect">
            <a:avLst/>
          </a:prstGeom>
        </p:spPr>
      </p:pic>
    </p:spTree>
    <p:extLst>
      <p:ext uri="{BB962C8B-B14F-4D97-AF65-F5344CB8AC3E}">
        <p14:creationId xmlns:p14="http://schemas.microsoft.com/office/powerpoint/2010/main" val="4272555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Category </a:t>
            </a:r>
            <a:r>
              <a:rPr lang="en-US" dirty="0" smtClean="0"/>
              <a:t>II.C: </a:t>
            </a:r>
            <a:r>
              <a:rPr lang="en-US" sz="3100" dirty="0" smtClean="0"/>
              <a:t>Problematic Device-Network coordination</a:t>
            </a:r>
            <a:endParaRPr lang="en-US" dirty="0"/>
          </a:p>
        </p:txBody>
      </p:sp>
      <p:sp>
        <p:nvSpPr>
          <p:cNvPr id="3" name="Content Placeholder 2"/>
          <p:cNvSpPr>
            <a:spLocks noGrp="1"/>
          </p:cNvSpPr>
          <p:nvPr>
            <p:ph idx="1"/>
          </p:nvPr>
        </p:nvSpPr>
        <p:spPr/>
        <p:txBody>
          <a:bodyPr>
            <a:normAutofit/>
          </a:bodyPr>
          <a:lstStyle/>
          <a:p>
            <a:r>
              <a:rPr lang="en-US" dirty="0" smtClean="0"/>
              <a:t>Reality-check</a:t>
            </a:r>
          </a:p>
          <a:p>
            <a:pPr lvl="1"/>
            <a:r>
              <a:rPr lang="en-US" dirty="0" smtClean="0"/>
              <a:t>When moving out of 3G </a:t>
            </a:r>
            <a:r>
              <a:rPr lang="en-US" dirty="0" err="1" smtClean="0"/>
              <a:t>femtocells</a:t>
            </a:r>
            <a:r>
              <a:rPr lang="en-US" dirty="0" smtClean="0"/>
              <a:t> (US-I only)</a:t>
            </a:r>
          </a:p>
          <a:p>
            <a:pPr lvl="1"/>
            <a:r>
              <a:rPr lang="en-US" dirty="0" smtClean="0"/>
              <a:t>All test phones: 100% failure</a:t>
            </a:r>
          </a:p>
          <a:p>
            <a:pPr marL="457200" lvl="1" indent="0">
              <a:buNone/>
            </a:pPr>
            <a:endParaRPr lang="en-US" dirty="0" smtClean="0"/>
          </a:p>
          <a:p>
            <a:pPr marL="457200" lvl="1" indent="0">
              <a:buNone/>
            </a:pPr>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27</a:t>
            </a:fld>
            <a:endParaRPr lang="en-US"/>
          </a:p>
        </p:txBody>
      </p:sp>
      <p:pic>
        <p:nvPicPr>
          <p:cNvPr id="7" name="Picture 6" descr="ho-capabilit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0" y="1800666"/>
            <a:ext cx="4445000" cy="3225335"/>
          </a:xfrm>
          <a:prstGeom prst="rect">
            <a:avLst/>
          </a:prstGeom>
        </p:spPr>
      </p:pic>
    </p:spTree>
    <p:extLst>
      <p:ext uri="{BB962C8B-B14F-4D97-AF65-F5344CB8AC3E}">
        <p14:creationId xmlns:p14="http://schemas.microsoft.com/office/powerpoint/2010/main" val="280512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3FE3F1-97C6-4A93-B0D7-520C2E060284}" type="slidenum">
              <a:rPr lang="zh-CN" altLang="en-US" smtClean="0"/>
              <a:t>28</a:t>
            </a:fld>
            <a:endParaRPr lang="zh-CN" altLang="en-US"/>
          </a:p>
        </p:txBody>
      </p:sp>
      <p:sp>
        <p:nvSpPr>
          <p:cNvPr id="5" name="Rectangle 4"/>
          <p:cNvSpPr/>
          <p:nvPr/>
        </p:nvSpPr>
        <p:spPr>
          <a:xfrm>
            <a:off x="0" y="1"/>
            <a:ext cx="9144000" cy="2581573"/>
          </a:xfrm>
          <a:prstGeom prst="rect">
            <a:avLst/>
          </a:prstGeom>
          <a:solidFill>
            <a:srgbClr val="BB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itle 1"/>
          <p:cNvSpPr txBox="1">
            <a:spLocks/>
          </p:cNvSpPr>
          <p:nvPr/>
        </p:nvSpPr>
        <p:spPr>
          <a:xfrm>
            <a:off x="623888" y="1949351"/>
            <a:ext cx="7886700" cy="55721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dirty="0" smtClean="0">
                <a:solidFill>
                  <a:schemeClr val="bg1"/>
                </a:solidFill>
                <a:latin typeface="Calibri"/>
                <a:cs typeface="Calibri"/>
              </a:rPr>
              <a:t>Q4:</a:t>
            </a:r>
            <a:r>
              <a:rPr lang="zh-CN" altLang="en-US" dirty="0" smtClean="0">
                <a:solidFill>
                  <a:schemeClr val="bg1"/>
                </a:solidFill>
                <a:latin typeface="Calibri"/>
                <a:cs typeface="Calibri"/>
              </a:rPr>
              <a:t> </a:t>
            </a:r>
            <a:r>
              <a:rPr lang="en-US" altLang="zh-CN" dirty="0" smtClean="0">
                <a:solidFill>
                  <a:schemeClr val="bg1"/>
                </a:solidFill>
                <a:latin typeface="Calibri"/>
                <a:cs typeface="Calibri"/>
              </a:rPr>
              <a:t>Lessons Learnt</a:t>
            </a:r>
            <a:endParaRPr lang="en-US" dirty="0">
              <a:solidFill>
                <a:schemeClr val="bg1"/>
              </a:solidFill>
              <a:latin typeface="Calibri"/>
              <a:cs typeface="Calibri"/>
            </a:endParaRPr>
          </a:p>
        </p:txBody>
      </p:sp>
      <p:sp>
        <p:nvSpPr>
          <p:cNvPr id="2" name="Date Placeholder 1"/>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050343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Blame Whom?</a:t>
            </a:r>
            <a:endParaRPr lang="en-US" dirty="0"/>
          </a:p>
        </p:txBody>
      </p:sp>
      <p:sp>
        <p:nvSpPr>
          <p:cNvPr id="3" name="Content Placeholder 2"/>
          <p:cNvSpPr>
            <a:spLocks noGrp="1"/>
          </p:cNvSpPr>
          <p:nvPr>
            <p:ph idx="1"/>
          </p:nvPr>
        </p:nvSpPr>
        <p:spPr/>
        <p:txBody>
          <a:bodyPr>
            <a:normAutofit fontScale="92500"/>
          </a:bodyPr>
          <a:lstStyle/>
          <a:p>
            <a:r>
              <a:rPr lang="en-US" dirty="0" smtClean="0"/>
              <a:t>Operator: </a:t>
            </a:r>
            <a:r>
              <a:rPr lang="en-US" dirty="0"/>
              <a:t>P</a:t>
            </a:r>
            <a:r>
              <a:rPr lang="en-US" dirty="0" smtClean="0"/>
              <a:t>ractical challenges</a:t>
            </a:r>
          </a:p>
          <a:p>
            <a:pPr lvl="1"/>
            <a:r>
              <a:rPr lang="en-US" dirty="0" smtClean="0"/>
              <a:t>Many reasons for today’s choices</a:t>
            </a:r>
          </a:p>
          <a:p>
            <a:pPr marL="457200" lvl="1" indent="0">
              <a:buNone/>
            </a:pPr>
            <a:endParaRPr lang="en-US" dirty="0" smtClean="0"/>
          </a:p>
          <a:p>
            <a:r>
              <a:rPr lang="en-US" dirty="0" smtClean="0"/>
              <a:t>Device (chipset vendors): Freedom</a:t>
            </a:r>
          </a:p>
          <a:p>
            <a:pPr lvl="1"/>
            <a:r>
              <a:rPr lang="en-US" dirty="0" smtClean="0"/>
              <a:t>Nothing wrong from its perspective</a:t>
            </a:r>
          </a:p>
          <a:p>
            <a:pPr marL="457200" lvl="1" indent="0">
              <a:buNone/>
            </a:pPr>
            <a:endParaRPr lang="en-US" dirty="0" smtClean="0"/>
          </a:p>
          <a:p>
            <a:r>
              <a:rPr lang="en-US" dirty="0" smtClean="0"/>
              <a:t>Lessons:</a:t>
            </a:r>
          </a:p>
          <a:p>
            <a:pPr lvl="1"/>
            <a:r>
              <a:rPr lang="en-US" dirty="0" smtClean="0"/>
              <a:t>Verification required  (@operator, @device-operator)</a:t>
            </a:r>
          </a:p>
          <a:p>
            <a:pPr lvl="1"/>
            <a:r>
              <a:rPr lang="en-US" dirty="0" smtClean="0"/>
              <a:t>Easy fix should be made possible (NFV, easy configuration updates)</a:t>
            </a:r>
          </a:p>
          <a:p>
            <a:pPr lvl="1"/>
            <a:endParaRPr lang="en-US" dirty="0" smtClean="0"/>
          </a:p>
          <a:p>
            <a:pPr lvl="1"/>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29</a:t>
            </a:fld>
            <a:endParaRPr lang="en-US"/>
          </a:p>
        </p:txBody>
      </p:sp>
    </p:spTree>
    <p:extLst>
      <p:ext uri="{BB962C8B-B14F-4D97-AF65-F5344CB8AC3E}">
        <p14:creationId xmlns:p14="http://schemas.microsoft.com/office/powerpoint/2010/main" val="314271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p:cNvSpPr/>
          <p:nvPr/>
        </p:nvSpPr>
        <p:spPr>
          <a:xfrm rot="18471246">
            <a:off x="6751571" y="3262755"/>
            <a:ext cx="1414513" cy="197366"/>
          </a:xfrm>
          <a:prstGeom prst="ellipse">
            <a:avLst/>
          </a:prstGeom>
          <a:gradFill flip="none" rotWithShape="1">
            <a:gsLst>
              <a:gs pos="31000">
                <a:schemeClr val="bg1">
                  <a:lumMod val="50000"/>
                  <a:alpha val="75000"/>
                </a:schemeClr>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1" name="Oval 40"/>
          <p:cNvSpPr/>
          <p:nvPr/>
        </p:nvSpPr>
        <p:spPr>
          <a:xfrm rot="16200000" flipV="1">
            <a:off x="1603973" y="3053801"/>
            <a:ext cx="1481259" cy="384175"/>
          </a:xfrm>
          <a:prstGeom prst="ellipse">
            <a:avLst/>
          </a:prstGeom>
          <a:gradFill flip="none" rotWithShape="1">
            <a:gsLst>
              <a:gs pos="31000">
                <a:schemeClr val="bg1">
                  <a:lumMod val="50000"/>
                  <a:alpha val="75000"/>
                </a:schemeClr>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b="1" dirty="0"/>
              <a:t>“Always Connected</a:t>
            </a:r>
            <a:r>
              <a:rPr lang="en-US" b="1" dirty="0" smtClean="0"/>
              <a:t>” </a:t>
            </a:r>
            <a:r>
              <a:rPr lang="en-US" dirty="0" smtClean="0"/>
              <a:t>via Cellular Networks</a:t>
            </a:r>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3</a:t>
            </a:fld>
            <a:endParaRPr lang="en-US"/>
          </a:p>
        </p:txBody>
      </p:sp>
      <p:pic>
        <p:nvPicPr>
          <p:cNvPr id="6" name="Picture 5"/>
          <p:cNvPicPr>
            <a:picLocks noChangeAspect="1"/>
          </p:cNvPicPr>
          <p:nvPr/>
        </p:nvPicPr>
        <p:blipFill>
          <a:blip r:embed="rId3"/>
          <a:stretch>
            <a:fillRect/>
          </a:stretch>
        </p:blipFill>
        <p:spPr>
          <a:xfrm>
            <a:off x="2724150" y="2198497"/>
            <a:ext cx="3543773" cy="1593850"/>
          </a:xfrm>
          <a:prstGeom prst="rect">
            <a:avLst/>
          </a:prstGeom>
        </p:spPr>
      </p:pic>
      <p:pic>
        <p:nvPicPr>
          <p:cNvPr id="7" name="Picture 6"/>
          <p:cNvPicPr>
            <a:picLocks noChangeAspect="1"/>
          </p:cNvPicPr>
          <p:nvPr/>
        </p:nvPicPr>
        <p:blipFill>
          <a:blip r:embed="rId4"/>
          <a:stretch>
            <a:fillRect/>
          </a:stretch>
        </p:blipFill>
        <p:spPr>
          <a:xfrm flipH="1">
            <a:off x="2111375" y="1471989"/>
            <a:ext cx="457200" cy="1033272"/>
          </a:xfrm>
          <a:prstGeom prst="rect">
            <a:avLst/>
          </a:prstGeom>
        </p:spPr>
      </p:pic>
      <p:pic>
        <p:nvPicPr>
          <p:cNvPr id="8" name="Picture 7"/>
          <p:cNvPicPr>
            <a:picLocks noChangeAspect="1"/>
          </p:cNvPicPr>
          <p:nvPr/>
        </p:nvPicPr>
        <p:blipFill>
          <a:blip r:embed="rId4"/>
          <a:stretch>
            <a:fillRect/>
          </a:stretch>
        </p:blipFill>
        <p:spPr>
          <a:xfrm flipH="1">
            <a:off x="930506" y="2478786"/>
            <a:ext cx="457200" cy="1033272"/>
          </a:xfrm>
          <a:prstGeom prst="rect">
            <a:avLst/>
          </a:prstGeom>
        </p:spPr>
      </p:pic>
      <p:pic>
        <p:nvPicPr>
          <p:cNvPr id="9" name="Picture 8"/>
          <p:cNvPicPr>
            <a:picLocks noChangeAspect="1"/>
          </p:cNvPicPr>
          <p:nvPr/>
        </p:nvPicPr>
        <p:blipFill>
          <a:blip r:embed="rId4"/>
          <a:stretch>
            <a:fillRect/>
          </a:stretch>
        </p:blipFill>
        <p:spPr>
          <a:xfrm flipH="1">
            <a:off x="6489700" y="1471989"/>
            <a:ext cx="457200" cy="1033272"/>
          </a:xfrm>
          <a:prstGeom prst="rect">
            <a:avLst/>
          </a:prstGeom>
        </p:spPr>
      </p:pic>
      <p:pic>
        <p:nvPicPr>
          <p:cNvPr id="10" name="Picture 9"/>
          <p:cNvPicPr>
            <a:picLocks noChangeAspect="1"/>
          </p:cNvPicPr>
          <p:nvPr/>
        </p:nvPicPr>
        <p:blipFill>
          <a:blip r:embed="rId4"/>
          <a:stretch>
            <a:fillRect/>
          </a:stretch>
        </p:blipFill>
        <p:spPr>
          <a:xfrm flipH="1">
            <a:off x="7832968" y="2498013"/>
            <a:ext cx="457200" cy="1033272"/>
          </a:xfrm>
          <a:prstGeom prst="rect">
            <a:avLst/>
          </a:prstGeom>
        </p:spPr>
      </p:pic>
      <p:pic>
        <p:nvPicPr>
          <p:cNvPr id="11" name="Picture 10"/>
          <p:cNvPicPr>
            <a:picLocks noChangeAspect="1"/>
          </p:cNvPicPr>
          <p:nvPr/>
        </p:nvPicPr>
        <p:blipFill>
          <a:blip r:embed="rId4"/>
          <a:stretch>
            <a:fillRect/>
          </a:stretch>
        </p:blipFill>
        <p:spPr>
          <a:xfrm flipH="1">
            <a:off x="4253769" y="939936"/>
            <a:ext cx="457200" cy="1033272"/>
          </a:xfrm>
          <a:prstGeom prst="rect">
            <a:avLst/>
          </a:prstGeom>
        </p:spPr>
      </p:pic>
      <p:pic>
        <p:nvPicPr>
          <p:cNvPr id="13" name="Picture 12"/>
          <p:cNvPicPr preferRelativeResize="0">
            <a:picLocks noChangeAspect="1"/>
          </p:cNvPicPr>
          <p:nvPr/>
        </p:nvPicPr>
        <p:blipFill>
          <a:blip r:embed="rId5"/>
          <a:stretch>
            <a:fillRect/>
          </a:stretch>
        </p:blipFill>
        <p:spPr>
          <a:xfrm>
            <a:off x="175755" y="3867487"/>
            <a:ext cx="1259712" cy="944784"/>
          </a:xfrm>
          <a:prstGeom prst="rect">
            <a:avLst/>
          </a:prstGeom>
        </p:spPr>
      </p:pic>
      <p:pic>
        <p:nvPicPr>
          <p:cNvPr id="14" name="Picture 13"/>
          <p:cNvPicPr preferRelativeResize="0">
            <a:picLocks noChangeAspect="1"/>
          </p:cNvPicPr>
          <p:nvPr/>
        </p:nvPicPr>
        <p:blipFill>
          <a:blip r:embed="rId6"/>
          <a:stretch>
            <a:fillRect/>
          </a:stretch>
        </p:blipFill>
        <p:spPr>
          <a:xfrm>
            <a:off x="1570400" y="3853910"/>
            <a:ext cx="1286638" cy="958361"/>
          </a:xfrm>
          <a:prstGeom prst="rect">
            <a:avLst/>
          </a:prstGeom>
        </p:spPr>
      </p:pic>
      <p:pic>
        <p:nvPicPr>
          <p:cNvPr id="15" name="Picture 14"/>
          <p:cNvPicPr preferRelativeResize="0">
            <a:picLocks noChangeAspect="1"/>
          </p:cNvPicPr>
          <p:nvPr/>
        </p:nvPicPr>
        <p:blipFill>
          <a:blip r:embed="rId7"/>
          <a:stretch>
            <a:fillRect/>
          </a:stretch>
        </p:blipFill>
        <p:spPr>
          <a:xfrm>
            <a:off x="2924504" y="3852950"/>
            <a:ext cx="1381258" cy="959321"/>
          </a:xfrm>
          <a:prstGeom prst="rect">
            <a:avLst/>
          </a:prstGeom>
        </p:spPr>
      </p:pic>
      <p:pic>
        <p:nvPicPr>
          <p:cNvPr id="16" name="Picture 15"/>
          <p:cNvPicPr preferRelativeResize="0">
            <a:picLocks noChangeAspect="1"/>
          </p:cNvPicPr>
          <p:nvPr/>
        </p:nvPicPr>
        <p:blipFill>
          <a:blip r:embed="rId8"/>
          <a:stretch>
            <a:fillRect/>
          </a:stretch>
        </p:blipFill>
        <p:spPr>
          <a:xfrm>
            <a:off x="4398231" y="3852949"/>
            <a:ext cx="1438983" cy="959321"/>
          </a:xfrm>
          <a:prstGeom prst="rect">
            <a:avLst/>
          </a:prstGeom>
        </p:spPr>
      </p:pic>
      <p:pic>
        <p:nvPicPr>
          <p:cNvPr id="17" name="Picture 16"/>
          <p:cNvPicPr preferRelativeResize="0">
            <a:picLocks noChangeAspect="1"/>
          </p:cNvPicPr>
          <p:nvPr/>
        </p:nvPicPr>
        <p:blipFill>
          <a:blip r:embed="rId9"/>
          <a:stretch>
            <a:fillRect/>
          </a:stretch>
        </p:blipFill>
        <p:spPr>
          <a:xfrm>
            <a:off x="5953171" y="3852950"/>
            <a:ext cx="1530257" cy="959320"/>
          </a:xfrm>
          <a:prstGeom prst="rect">
            <a:avLst/>
          </a:prstGeom>
        </p:spPr>
      </p:pic>
      <p:pic>
        <p:nvPicPr>
          <p:cNvPr id="18" name="Picture 17"/>
          <p:cNvPicPr preferRelativeResize="0">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607791" y="3853910"/>
            <a:ext cx="1488239" cy="958361"/>
          </a:xfrm>
          <a:prstGeom prst="rect">
            <a:avLst/>
          </a:prstGeom>
        </p:spPr>
      </p:pic>
      <p:cxnSp>
        <p:nvCxnSpPr>
          <p:cNvPr id="20" name="Straight Connector 19"/>
          <p:cNvCxnSpPr>
            <a:stCxn id="11" idx="2"/>
            <a:endCxn id="6" idx="0"/>
          </p:cNvCxnSpPr>
          <p:nvPr/>
        </p:nvCxnSpPr>
        <p:spPr>
          <a:xfrm>
            <a:off x="4482369" y="1973208"/>
            <a:ext cx="13668" cy="22528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7" idx="2"/>
          </p:cNvCxnSpPr>
          <p:nvPr/>
        </p:nvCxnSpPr>
        <p:spPr>
          <a:xfrm rot="16200000" flipH="1">
            <a:off x="2538394" y="2306842"/>
            <a:ext cx="187690" cy="584528"/>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8" idx="2"/>
          </p:cNvCxnSpPr>
          <p:nvPr/>
        </p:nvCxnSpPr>
        <p:spPr>
          <a:xfrm rot="16200000" flipH="1">
            <a:off x="2133489" y="2537674"/>
            <a:ext cx="79830" cy="2028597"/>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26"/>
          <p:cNvCxnSpPr>
            <a:stCxn id="10" idx="2"/>
          </p:cNvCxnSpPr>
          <p:nvPr/>
        </p:nvCxnSpPr>
        <p:spPr>
          <a:xfrm rot="5400000">
            <a:off x="6691172" y="2221491"/>
            <a:ext cx="60603" cy="2680191"/>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23"/>
          <p:cNvCxnSpPr>
            <a:endCxn id="9" idx="2"/>
          </p:cNvCxnSpPr>
          <p:nvPr/>
        </p:nvCxnSpPr>
        <p:spPr>
          <a:xfrm flipV="1">
            <a:off x="5981700" y="2505261"/>
            <a:ext cx="736600" cy="109352"/>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p:nvSpPr>
        <p:spPr>
          <a:xfrm rot="18448187" flipV="1">
            <a:off x="-79170" y="3159143"/>
            <a:ext cx="1458430" cy="309159"/>
          </a:xfrm>
          <a:prstGeom prst="ellipse">
            <a:avLst/>
          </a:prstGeom>
          <a:gradFill flip="none" rotWithShape="1">
            <a:gsLst>
              <a:gs pos="31000">
                <a:schemeClr val="bg1">
                  <a:lumMod val="50000"/>
                  <a:alpha val="75000"/>
                </a:schemeClr>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5" name="Oval 44"/>
          <p:cNvSpPr/>
          <p:nvPr/>
        </p:nvSpPr>
        <p:spPr>
          <a:xfrm rot="13800146">
            <a:off x="7954579" y="3271728"/>
            <a:ext cx="1414513" cy="179418"/>
          </a:xfrm>
          <a:prstGeom prst="ellipse">
            <a:avLst/>
          </a:prstGeom>
          <a:gradFill flip="none" rotWithShape="1">
            <a:gsLst>
              <a:gs pos="31000">
                <a:schemeClr val="bg1">
                  <a:lumMod val="50000"/>
                  <a:alpha val="75000"/>
                </a:schemeClr>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6" name="Oval 45"/>
          <p:cNvSpPr/>
          <p:nvPr/>
        </p:nvSpPr>
        <p:spPr>
          <a:xfrm rot="18471246">
            <a:off x="5591885" y="3161232"/>
            <a:ext cx="1414513" cy="197366"/>
          </a:xfrm>
          <a:prstGeom prst="ellipse">
            <a:avLst/>
          </a:prstGeom>
          <a:gradFill flip="none" rotWithShape="1">
            <a:gsLst>
              <a:gs pos="31000">
                <a:schemeClr val="bg1">
                  <a:lumMod val="50000"/>
                  <a:alpha val="75000"/>
                </a:schemeClr>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60346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10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10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1000"/>
                                        <p:tgtEl>
                                          <p:spTgt spid="9"/>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1000"/>
                                        <p:tgtEl>
                                          <p:spTgt spid="10"/>
                                        </p:tgtEl>
                                      </p:cBhvr>
                                    </p:animEffect>
                                  </p:childTnLst>
                                </p:cTn>
                              </p:par>
                              <p:par>
                                <p:cTn id="20" presetID="3"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1000"/>
                                        <p:tgtEl>
                                          <p:spTgt spid="11"/>
                                        </p:tgtEl>
                                      </p:cBhvr>
                                    </p:animEffect>
                                  </p:childTnLst>
                                </p:cTn>
                              </p:par>
                              <p:par>
                                <p:cTn id="23" presetID="3"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1000"/>
                                        <p:tgtEl>
                                          <p:spTgt spid="20"/>
                                        </p:tgtEl>
                                      </p:cBhvr>
                                    </p:animEffect>
                                  </p:childTnLst>
                                </p:cTn>
                              </p:par>
                              <p:par>
                                <p:cTn id="26" presetID="3"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1000"/>
                                        <p:tgtEl>
                                          <p:spTgt spid="24"/>
                                        </p:tgtEl>
                                      </p:cBhvr>
                                    </p:animEffect>
                                  </p:childTnLst>
                                </p:cTn>
                              </p:par>
                              <p:par>
                                <p:cTn id="29" presetID="3"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1000"/>
                                        <p:tgtEl>
                                          <p:spTgt spid="27"/>
                                        </p:tgtEl>
                                      </p:cBhvr>
                                    </p:animEffect>
                                  </p:childTnLst>
                                </p:cTn>
                              </p:par>
                              <p:par>
                                <p:cTn id="32" presetID="3"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linds(horizontal)">
                                      <p:cBhvr>
                                        <p:cTn id="34" dur="1000"/>
                                        <p:tgtEl>
                                          <p:spTgt spid="33"/>
                                        </p:tgtEl>
                                      </p:cBhvr>
                                    </p:animEffect>
                                  </p:childTnLst>
                                </p:cTn>
                              </p:par>
                              <p:par>
                                <p:cTn id="35" presetID="3"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linds(horizontal)">
                                      <p:cBhvr>
                                        <p:cTn id="37" dur="1000"/>
                                        <p:tgtEl>
                                          <p:spTgt spid="3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dissolve">
                                      <p:cBhvr>
                                        <p:cTn id="40" dur="500"/>
                                        <p:tgtEl>
                                          <p:spTgt spid="40"/>
                                        </p:tgtEl>
                                      </p:cBhvr>
                                    </p:animEffect>
                                  </p:childTnLst>
                                </p:cTn>
                              </p:par>
                            </p:childTnLst>
                          </p:cTn>
                        </p:par>
                        <p:par>
                          <p:cTn id="41" fill="hold">
                            <p:stCondLst>
                              <p:cond delay="1000"/>
                            </p:stCondLst>
                            <p:childTnLst>
                              <p:par>
                                <p:cTn id="42" presetID="9" presetClass="entr" presetSubtype="0"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dissolve">
                                      <p:cBhvr>
                                        <p:cTn id="44" dur="500"/>
                                        <p:tgtEl>
                                          <p:spTgt spid="41"/>
                                        </p:tgtEl>
                                      </p:cBhvr>
                                    </p:animEffect>
                                  </p:childTnLst>
                                </p:cTn>
                              </p:par>
                            </p:childTnLst>
                          </p:cTn>
                        </p:par>
                        <p:par>
                          <p:cTn id="45" fill="hold">
                            <p:stCondLst>
                              <p:cond delay="1500"/>
                            </p:stCondLst>
                            <p:childTnLst>
                              <p:par>
                                <p:cTn id="46" presetID="9" presetClass="entr" presetSubtype="0"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dissolve">
                                      <p:cBhvr>
                                        <p:cTn id="48" dur="500"/>
                                        <p:tgtEl>
                                          <p:spTgt spid="4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dissolve">
                                      <p:cBhvr>
                                        <p:cTn id="51" dur="500"/>
                                        <p:tgtEl>
                                          <p:spTgt spid="44"/>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dissolve">
                                      <p:cBhvr>
                                        <p:cTn id="5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1" grpId="0" animBg="1"/>
      <p:bldP spid="40" grpId="0" animBg="1"/>
      <p:bldP spid="45" grpId="0" animBg="1"/>
      <p:bldP spid="4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Blame Whom?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Operator: </a:t>
            </a:r>
            <a:r>
              <a:rPr lang="en-US" dirty="0"/>
              <a:t>P</a:t>
            </a:r>
            <a:r>
              <a:rPr lang="en-US" dirty="0" smtClean="0"/>
              <a:t>ractical challenges</a:t>
            </a:r>
          </a:p>
          <a:p>
            <a:pPr lvl="1"/>
            <a:r>
              <a:rPr lang="en-US" dirty="0" smtClean="0"/>
              <a:t>2G cells: expensive upgrade (No direct 2G</a:t>
            </a:r>
            <a:r>
              <a:rPr lang="en-US" dirty="0" smtClean="0">
                <a:sym typeface="Wingdings"/>
              </a:rPr>
              <a:t>4G </a:t>
            </a:r>
            <a:r>
              <a:rPr lang="en-US" dirty="0" smtClean="0"/>
              <a:t>path)</a:t>
            </a:r>
          </a:p>
          <a:p>
            <a:pPr lvl="1"/>
            <a:r>
              <a:rPr lang="en-US" dirty="0" smtClean="0"/>
              <a:t>Full 3G deployment</a:t>
            </a:r>
            <a:r>
              <a:rPr lang="en-US" dirty="0"/>
              <a:t> </a:t>
            </a:r>
            <a:r>
              <a:rPr lang="en-US" dirty="0" smtClean="0"/>
              <a:t>not guaranteed </a:t>
            </a:r>
          </a:p>
          <a:p>
            <a:pPr lvl="1"/>
            <a:r>
              <a:rPr lang="en-US" dirty="0" smtClean="0"/>
              <a:t>Seemingly reasonable strategies</a:t>
            </a:r>
          </a:p>
          <a:p>
            <a:pPr lvl="2"/>
            <a:r>
              <a:rPr lang="en-US" dirty="0" smtClean="0"/>
              <a:t>FCFS (handoff upon first </a:t>
            </a:r>
            <a:r>
              <a:rPr lang="en-US" dirty="0" err="1" smtClean="0"/>
              <a:t>meas</a:t>
            </a:r>
            <a:r>
              <a:rPr lang="en-US" dirty="0" smtClean="0"/>
              <a:t>): reduce latency but miss better choices</a:t>
            </a:r>
          </a:p>
          <a:p>
            <a:pPr lvl="2"/>
            <a:r>
              <a:rPr lang="en-US" dirty="0" smtClean="0"/>
              <a:t>Measure all 3G bands: don’t miss handoff without prior knowledge</a:t>
            </a:r>
          </a:p>
          <a:p>
            <a:r>
              <a:rPr lang="en-US" dirty="0" smtClean="0"/>
              <a:t>Device (chipset vendors): Freedom</a:t>
            </a:r>
          </a:p>
          <a:p>
            <a:pPr lvl="1"/>
            <a:r>
              <a:rPr lang="en-US" dirty="0" smtClean="0"/>
              <a:t>Freedom: conduct </a:t>
            </a:r>
            <a:r>
              <a:rPr lang="en-US" dirty="0" err="1" smtClean="0"/>
              <a:t>meas</a:t>
            </a:r>
            <a:r>
              <a:rPr lang="en-US" dirty="0" smtClean="0"/>
              <a:t> in any order; reject once failure</a:t>
            </a:r>
          </a:p>
          <a:p>
            <a:r>
              <a:rPr lang="en-US" dirty="0" smtClean="0"/>
              <a:t>Lessons:</a:t>
            </a:r>
          </a:p>
          <a:p>
            <a:pPr lvl="1"/>
            <a:r>
              <a:rPr lang="en-US" dirty="0" smtClean="0"/>
              <a:t>Verification required  (@operator, @device-operator)</a:t>
            </a:r>
          </a:p>
          <a:p>
            <a:pPr lvl="1"/>
            <a:r>
              <a:rPr lang="en-US" dirty="0" smtClean="0"/>
              <a:t>Easy fix should be possible (NFV, configuration updates made easy)</a:t>
            </a:r>
          </a:p>
          <a:p>
            <a:pPr lvl="1"/>
            <a:endParaRPr lang="en-US" dirty="0" smtClean="0"/>
          </a:p>
          <a:p>
            <a:pPr lvl="1"/>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30</a:t>
            </a:fld>
            <a:endParaRPr lang="en-US"/>
          </a:p>
        </p:txBody>
      </p:sp>
    </p:spTree>
    <p:extLst>
      <p:ext uri="{BB962C8B-B14F-4D97-AF65-F5344CB8AC3E}">
        <p14:creationId xmlns:p14="http://schemas.microsoft.com/office/powerpoint/2010/main" val="3014275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Fixes</a:t>
            </a:r>
            <a:endParaRPr lang="en-US" dirty="0"/>
          </a:p>
        </p:txBody>
      </p:sp>
      <p:sp>
        <p:nvSpPr>
          <p:cNvPr id="3" name="Content Placeholder 2"/>
          <p:cNvSpPr>
            <a:spLocks noGrp="1"/>
          </p:cNvSpPr>
          <p:nvPr>
            <p:ph idx="1"/>
          </p:nvPr>
        </p:nvSpPr>
        <p:spPr/>
        <p:txBody>
          <a:bodyPr/>
          <a:lstStyle/>
          <a:p>
            <a:r>
              <a:rPr lang="en-US" dirty="0" smtClean="0"/>
              <a:t>Device-side: Be a more proactive local controller</a:t>
            </a:r>
          </a:p>
          <a:p>
            <a:pPr lvl="1"/>
            <a:r>
              <a:rPr lang="en-US" dirty="0" smtClean="0"/>
              <a:t>Self-check and correct if improper handoffs</a:t>
            </a:r>
          </a:p>
          <a:p>
            <a:pPr lvl="1"/>
            <a:r>
              <a:rPr lang="en-US" dirty="0" smtClean="0"/>
              <a:t>Lesson: devices should not simply follow</a:t>
            </a:r>
          </a:p>
          <a:p>
            <a:pPr lvl="1"/>
            <a:endParaRPr lang="en-US" dirty="0"/>
          </a:p>
          <a:p>
            <a:r>
              <a:rPr lang="en-US" dirty="0" smtClean="0"/>
              <a:t>Network-side: a centralized controller</a:t>
            </a:r>
          </a:p>
          <a:p>
            <a:pPr lvl="1"/>
            <a:r>
              <a:rPr lang="en-US" dirty="0" smtClean="0"/>
              <a:t>Self-check and coordinate handoff configurations among cells</a:t>
            </a:r>
          </a:p>
          <a:p>
            <a:pPr lvl="1"/>
            <a:r>
              <a:rPr lang="en-US" dirty="0" smtClean="0"/>
              <a:t>Make configuration updates easy  (NFV, ongoing 5G)</a:t>
            </a:r>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31</a:t>
            </a:fld>
            <a:endParaRPr lang="en-US"/>
          </a:p>
        </p:txBody>
      </p:sp>
    </p:spTree>
    <p:extLst>
      <p:ext uri="{BB962C8B-B14F-4D97-AF65-F5344CB8AC3E}">
        <p14:creationId xmlns:p14="http://schemas.microsoft.com/office/powerpoint/2010/main" val="1154136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First work to study undesired handoff reachability </a:t>
            </a:r>
          </a:p>
          <a:p>
            <a:pPr lvl="1"/>
            <a:r>
              <a:rPr lang="en-US" dirty="0" smtClean="0"/>
              <a:t>Overlooked in the past</a:t>
            </a:r>
          </a:p>
          <a:p>
            <a:pPr lvl="1"/>
            <a:r>
              <a:rPr lang="en-US" dirty="0" smtClean="0"/>
              <a:t>Real-world cases reported</a:t>
            </a:r>
          </a:p>
          <a:p>
            <a:pPr lvl="1"/>
            <a:r>
              <a:rPr lang="en-US" dirty="0" smtClean="0"/>
              <a:t>Root causes in mobility management misconfigurations explored</a:t>
            </a:r>
          </a:p>
          <a:p>
            <a:pPr lvl="1"/>
            <a:endParaRPr lang="en-US" dirty="0"/>
          </a:p>
          <a:p>
            <a:pPr lvl="1"/>
            <a:r>
              <a:rPr lang="en-US" dirty="0" smtClean="0"/>
              <a:t>Make a call for attention from research and industry community </a:t>
            </a:r>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32</a:t>
            </a:fld>
            <a:endParaRPr lang="en-US"/>
          </a:p>
        </p:txBody>
      </p:sp>
    </p:spTree>
    <p:extLst>
      <p:ext uri="{BB962C8B-B14F-4D97-AF65-F5344CB8AC3E}">
        <p14:creationId xmlns:p14="http://schemas.microsoft.com/office/powerpoint/2010/main" val="3136323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33</a:t>
            </a:fld>
            <a:endParaRPr lang="en-US"/>
          </a:p>
        </p:txBody>
      </p:sp>
    </p:spTree>
    <p:extLst>
      <p:ext uri="{BB962C8B-B14F-4D97-AF65-F5344CB8AC3E}">
        <p14:creationId xmlns:p14="http://schemas.microsoft.com/office/powerpoint/2010/main" val="3997609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Backup</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Date Placeholder 4"/>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34</a:t>
            </a:fld>
            <a:endParaRPr lang="en-US"/>
          </a:p>
        </p:txBody>
      </p:sp>
      <p:pic>
        <p:nvPicPr>
          <p:cNvPr id="7" name="Picture 6"/>
          <p:cNvPicPr>
            <a:picLocks noChangeAspect="1"/>
          </p:cNvPicPr>
          <p:nvPr/>
        </p:nvPicPr>
        <p:blipFill>
          <a:blip r:embed="rId2"/>
          <a:stretch>
            <a:fillRect/>
          </a:stretch>
        </p:blipFill>
        <p:spPr>
          <a:xfrm>
            <a:off x="-5232090" y="3264658"/>
            <a:ext cx="2770286" cy="1747622"/>
          </a:xfrm>
          <a:prstGeom prst="rect">
            <a:avLst/>
          </a:prstGeom>
        </p:spPr>
      </p:pic>
      <p:pic>
        <p:nvPicPr>
          <p:cNvPr id="8" name="Picture 7"/>
          <p:cNvPicPr>
            <a:picLocks noChangeAspect="1"/>
          </p:cNvPicPr>
          <p:nvPr/>
        </p:nvPicPr>
        <p:blipFill>
          <a:blip r:embed="rId3"/>
          <a:stretch>
            <a:fillRect/>
          </a:stretch>
        </p:blipFill>
        <p:spPr>
          <a:xfrm>
            <a:off x="-4536460" y="1248151"/>
            <a:ext cx="2908255" cy="2163073"/>
          </a:xfrm>
          <a:prstGeom prst="rect">
            <a:avLst/>
          </a:prstGeom>
        </p:spPr>
      </p:pic>
      <p:pic>
        <p:nvPicPr>
          <p:cNvPr id="9" name="Picture 8"/>
          <p:cNvPicPr>
            <a:picLocks noChangeAspect="1"/>
          </p:cNvPicPr>
          <p:nvPr/>
        </p:nvPicPr>
        <p:blipFill>
          <a:blip r:embed="rId4"/>
          <a:stretch>
            <a:fillRect/>
          </a:stretch>
        </p:blipFill>
        <p:spPr>
          <a:xfrm>
            <a:off x="-4481234" y="-189255"/>
            <a:ext cx="3175175" cy="2178738"/>
          </a:xfrm>
          <a:prstGeom prst="rect">
            <a:avLst/>
          </a:prstGeom>
        </p:spPr>
      </p:pic>
      <p:pic>
        <p:nvPicPr>
          <p:cNvPr id="10" name="Picture 9"/>
          <p:cNvPicPr>
            <a:picLocks noChangeAspect="1"/>
          </p:cNvPicPr>
          <p:nvPr/>
        </p:nvPicPr>
        <p:blipFill>
          <a:blip r:embed="rId5"/>
          <a:stretch>
            <a:fillRect/>
          </a:stretch>
        </p:blipFill>
        <p:spPr>
          <a:xfrm>
            <a:off x="-5497689" y="-2363786"/>
            <a:ext cx="5802489" cy="3263900"/>
          </a:xfrm>
          <a:prstGeom prst="rect">
            <a:avLst/>
          </a:prstGeom>
        </p:spPr>
      </p:pic>
      <p:pic>
        <p:nvPicPr>
          <p:cNvPr id="11" name="Picture 10"/>
          <p:cNvPicPr>
            <a:picLocks noChangeAspect="1"/>
          </p:cNvPicPr>
          <p:nvPr/>
        </p:nvPicPr>
        <p:blipFill>
          <a:blip r:embed="rId6"/>
          <a:stretch>
            <a:fillRect/>
          </a:stretch>
        </p:blipFill>
        <p:spPr>
          <a:xfrm>
            <a:off x="-4525256" y="2244039"/>
            <a:ext cx="3857625" cy="2571750"/>
          </a:xfrm>
          <a:prstGeom prst="rect">
            <a:avLst/>
          </a:prstGeom>
        </p:spPr>
      </p:pic>
      <p:pic>
        <p:nvPicPr>
          <p:cNvPr id="12" name="Picture 11"/>
          <p:cNvPicPr>
            <a:picLocks noChangeAspect="1"/>
          </p:cNvPicPr>
          <p:nvPr/>
        </p:nvPicPr>
        <p:blipFill>
          <a:blip r:embed="rId7"/>
          <a:stretch>
            <a:fillRect/>
          </a:stretch>
        </p:blipFill>
        <p:spPr>
          <a:xfrm>
            <a:off x="-5245633" y="5638187"/>
            <a:ext cx="5960007" cy="3352504"/>
          </a:xfrm>
          <a:prstGeom prst="rect">
            <a:avLst/>
          </a:prstGeom>
        </p:spPr>
      </p:pic>
    </p:spTree>
    <p:extLst>
      <p:ext uri="{BB962C8B-B14F-4D97-AF65-F5344CB8AC3E}">
        <p14:creationId xmlns:p14="http://schemas.microsoft.com/office/powerpoint/2010/main" val="1122899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Idle-State Handoff</a:t>
            </a:r>
            <a:endParaRPr lang="en-US" dirty="0"/>
          </a:p>
        </p:txBody>
      </p:sp>
      <p:sp>
        <p:nvSpPr>
          <p:cNvPr id="3" name="Content Placeholder 2"/>
          <p:cNvSpPr>
            <a:spLocks noGrp="1"/>
          </p:cNvSpPr>
          <p:nvPr>
            <p:ph idx="1"/>
          </p:nvPr>
        </p:nvSpPr>
        <p:spPr/>
        <p:txBody>
          <a:bodyPr>
            <a:normAutofit/>
          </a:bodyPr>
          <a:lstStyle/>
          <a:p>
            <a:r>
              <a:rPr lang="en-US" dirty="0" smtClean="0">
                <a:solidFill>
                  <a:srgbClr val="BB0000"/>
                </a:solidFill>
              </a:rPr>
              <a:t>Easy!</a:t>
            </a:r>
          </a:p>
          <a:p>
            <a:r>
              <a:rPr lang="en-US" dirty="0" smtClean="0"/>
              <a:t>Regulated</a:t>
            </a:r>
            <a:r>
              <a:rPr lang="en-US" dirty="0" smtClean="0">
                <a:solidFill>
                  <a:srgbClr val="BB0000"/>
                </a:solidFill>
              </a:rPr>
              <a:t> </a:t>
            </a:r>
            <a:r>
              <a:rPr lang="en-US" dirty="0"/>
              <a:t>by 3GPP </a:t>
            </a:r>
            <a:r>
              <a:rPr lang="en-US" dirty="0" smtClean="0"/>
              <a:t>standards</a:t>
            </a:r>
          </a:p>
          <a:p>
            <a:r>
              <a:rPr lang="en-US" dirty="0" smtClean="0"/>
              <a:t>Based on radio evaluation</a:t>
            </a:r>
          </a:p>
          <a:p>
            <a:pPr marL="0" indent="0">
              <a:buNone/>
            </a:pPr>
            <a:endParaRPr lang="en-US" dirty="0"/>
          </a:p>
          <a:p>
            <a:endParaRPr lang="en-US" dirty="0" smtClean="0">
              <a:solidFill>
                <a:srgbClr val="BB0000"/>
              </a:solidFill>
            </a:endParaRPr>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35</a:t>
            </a:fld>
            <a:endParaRPr lang="en-US"/>
          </a:p>
        </p:txBody>
      </p:sp>
      <p:grpSp>
        <p:nvGrpSpPr>
          <p:cNvPr id="14" name="Group 13"/>
          <p:cNvGrpSpPr/>
          <p:nvPr/>
        </p:nvGrpSpPr>
        <p:grpSpPr>
          <a:xfrm>
            <a:off x="4876800" y="1191521"/>
            <a:ext cx="4267200" cy="2826123"/>
            <a:chOff x="4876800" y="1905000"/>
            <a:chExt cx="4279900" cy="2826123"/>
          </a:xfrm>
        </p:grpSpPr>
        <p:sp>
          <p:nvSpPr>
            <p:cNvPr id="12" name="Rounded Rectangle 11"/>
            <p:cNvSpPr/>
            <p:nvPr/>
          </p:nvSpPr>
          <p:spPr>
            <a:xfrm>
              <a:off x="4876800" y="1905000"/>
              <a:ext cx="4267200" cy="2826123"/>
            </a:xfrm>
            <a:prstGeom prst="roundRect">
              <a:avLst/>
            </a:prstGeom>
            <a:noFill/>
            <a:ln>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98454124"/>
                </p:ext>
              </p:extLst>
            </p:nvPr>
          </p:nvGraphicFramePr>
          <p:xfrm>
            <a:off x="5041900" y="2260599"/>
            <a:ext cx="3886200" cy="2239645"/>
          </p:xfrm>
          <a:graphic>
            <a:graphicData uri="http://schemas.openxmlformats.org/presentationml/2006/ole">
              <mc:AlternateContent xmlns:mc="http://schemas.openxmlformats.org/markup-compatibility/2006">
                <mc:Choice xmlns:v="urn:schemas-microsoft-com:vml" Requires="v">
                  <p:oleObj spid="_x0000_s23734" name="Equation" r:id="rId4" imgW="5080000" imgH="2641600" progId="Equation.3">
                    <p:embed/>
                  </p:oleObj>
                </mc:Choice>
                <mc:Fallback>
                  <p:oleObj name="Equation" r:id="rId4" imgW="5080000" imgH="2641600" progId="Equation.3">
                    <p:embed/>
                    <p:pic>
                      <p:nvPicPr>
                        <p:cNvPr id="0" name=""/>
                        <p:cNvPicPr/>
                        <p:nvPr/>
                      </p:nvPicPr>
                      <p:blipFill>
                        <a:blip r:embed="rId5"/>
                        <a:stretch>
                          <a:fillRect/>
                        </a:stretch>
                      </p:blipFill>
                      <p:spPr>
                        <a:xfrm>
                          <a:off x="5041900" y="2260599"/>
                          <a:ext cx="3886200" cy="2239645"/>
                        </a:xfrm>
                        <a:prstGeom prst="rect">
                          <a:avLst/>
                        </a:prstGeom>
                      </p:spPr>
                    </p:pic>
                  </p:oleObj>
                </mc:Fallback>
              </mc:AlternateContent>
            </a:graphicData>
          </a:graphic>
        </p:graphicFrame>
        <p:sp>
          <p:nvSpPr>
            <p:cNvPr id="13" name="Rectangle 12"/>
            <p:cNvSpPr/>
            <p:nvPr/>
          </p:nvSpPr>
          <p:spPr>
            <a:xfrm>
              <a:off x="5687782" y="2167234"/>
              <a:ext cx="3468918" cy="461665"/>
            </a:xfrm>
            <a:prstGeom prst="rect">
              <a:avLst/>
            </a:prstGeom>
          </p:spPr>
          <p:txBody>
            <a:bodyPr wrap="none">
              <a:spAutoFit/>
            </a:bodyPr>
            <a:lstStyle/>
            <a:p>
              <a:r>
                <a:rPr lang="en-US" sz="2400" dirty="0" smtClean="0"/>
                <a:t> c wins if one is satisfied </a:t>
              </a:r>
              <a:endParaRPr lang="en-US" sz="2400" dirty="0"/>
            </a:p>
          </p:txBody>
        </p:sp>
      </p:grpSp>
      <p:sp>
        <p:nvSpPr>
          <p:cNvPr id="15" name="Rectangle 14"/>
          <p:cNvSpPr/>
          <p:nvPr/>
        </p:nvSpPr>
        <p:spPr>
          <a:xfrm>
            <a:off x="4909828" y="4017690"/>
            <a:ext cx="1656072" cy="461665"/>
          </a:xfrm>
          <a:prstGeom prst="rect">
            <a:avLst/>
          </a:prstGeom>
        </p:spPr>
        <p:txBody>
          <a:bodyPr wrap="none">
            <a:spAutoFit/>
          </a:bodyPr>
          <a:lstStyle/>
          <a:p>
            <a:r>
              <a:rPr lang="en-US" sz="2400" u="sng" dirty="0">
                <a:solidFill>
                  <a:srgbClr val="BB0000"/>
                </a:solidFill>
              </a:rPr>
              <a:t>preference</a:t>
            </a:r>
          </a:p>
        </p:txBody>
      </p:sp>
      <p:sp>
        <p:nvSpPr>
          <p:cNvPr id="16" name="Rectangle 15"/>
          <p:cNvSpPr/>
          <p:nvPr/>
        </p:nvSpPr>
        <p:spPr>
          <a:xfrm>
            <a:off x="6773601" y="4014426"/>
            <a:ext cx="2357737" cy="830997"/>
          </a:xfrm>
          <a:prstGeom prst="rect">
            <a:avLst/>
          </a:prstGeom>
        </p:spPr>
        <p:txBody>
          <a:bodyPr wrap="none">
            <a:spAutoFit/>
          </a:bodyPr>
          <a:lstStyle/>
          <a:p>
            <a:pPr lvl="1" algn="ctr"/>
            <a:r>
              <a:rPr lang="en-US" sz="2400" u="sng" dirty="0">
                <a:solidFill>
                  <a:srgbClr val="BB0000"/>
                </a:solidFill>
              </a:rPr>
              <a:t>radio </a:t>
            </a:r>
            <a:r>
              <a:rPr lang="en-US" sz="2400" u="sng" dirty="0" smtClean="0">
                <a:solidFill>
                  <a:srgbClr val="BB0000"/>
                </a:solidFill>
              </a:rPr>
              <a:t>evaluation</a:t>
            </a:r>
          </a:p>
          <a:p>
            <a:pPr lvl="1" algn="ctr"/>
            <a:r>
              <a:rPr lang="en-US" sz="2400" dirty="0" smtClean="0">
                <a:solidFill>
                  <a:srgbClr val="BB0000"/>
                </a:solidFill>
              </a:rPr>
              <a:t>(threshold)</a:t>
            </a:r>
            <a:endParaRPr lang="en-US" sz="2400" dirty="0">
              <a:solidFill>
                <a:srgbClr val="BB0000"/>
              </a:solidFill>
            </a:endParaRPr>
          </a:p>
        </p:txBody>
      </p:sp>
      <p:sp>
        <p:nvSpPr>
          <p:cNvPr id="6" name="Rectangle 5"/>
          <p:cNvSpPr/>
          <p:nvPr/>
        </p:nvSpPr>
        <p:spPr>
          <a:xfrm>
            <a:off x="5150967" y="787400"/>
            <a:ext cx="3317134" cy="461665"/>
          </a:xfrm>
          <a:prstGeom prst="rect">
            <a:avLst/>
          </a:prstGeom>
        </p:spPr>
        <p:txBody>
          <a:bodyPr wrap="none">
            <a:spAutoFit/>
          </a:bodyPr>
          <a:lstStyle/>
          <a:p>
            <a:r>
              <a:rPr lang="en-US" sz="2400" dirty="0" smtClean="0">
                <a:latin typeface="Calibri"/>
                <a:cs typeface="Calibri"/>
              </a:rPr>
              <a:t>@s, pairwise </a:t>
            </a:r>
            <a:r>
              <a:rPr lang="en-US" sz="2400" dirty="0" err="1" smtClean="0">
                <a:latin typeface="Calibri"/>
                <a:cs typeface="Calibri"/>
              </a:rPr>
              <a:t>comparsion</a:t>
            </a:r>
            <a:endParaRPr lang="en-US" sz="2400" dirty="0">
              <a:latin typeface="Calibri"/>
              <a:cs typeface="Calibri"/>
            </a:endParaRPr>
          </a:p>
        </p:txBody>
      </p:sp>
    </p:spTree>
    <p:extLst>
      <p:ext uri="{BB962C8B-B14F-4D97-AF65-F5344CB8AC3E}">
        <p14:creationId xmlns:p14="http://schemas.microsoft.com/office/powerpoint/2010/main" val="3142548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Idle-State Handoff</a:t>
            </a:r>
            <a:endParaRPr lang="en-US" dirty="0"/>
          </a:p>
        </p:txBody>
      </p:sp>
      <p:sp>
        <p:nvSpPr>
          <p:cNvPr id="3" name="Content Placeholder 2"/>
          <p:cNvSpPr>
            <a:spLocks noGrp="1"/>
          </p:cNvSpPr>
          <p:nvPr>
            <p:ph idx="1"/>
          </p:nvPr>
        </p:nvSpPr>
        <p:spPr/>
        <p:txBody>
          <a:bodyPr>
            <a:normAutofit/>
          </a:bodyPr>
          <a:lstStyle/>
          <a:p>
            <a:r>
              <a:rPr lang="fr-FR" i="1" dirty="0" smtClean="0"/>
              <a:t>Radio-</a:t>
            </a:r>
            <a:r>
              <a:rPr lang="fr-FR" i="1" dirty="0" err="1" smtClean="0"/>
              <a:t>only</a:t>
            </a:r>
            <a:r>
              <a:rPr lang="fr-FR" i="1" dirty="0"/>
              <a:t> </a:t>
            </a:r>
            <a:r>
              <a:rPr lang="fr-FR" i="1" dirty="0" err="1" smtClean="0"/>
              <a:t>handoff</a:t>
            </a:r>
            <a:endParaRPr lang="fr-FR" i="1" dirty="0" smtClean="0"/>
          </a:p>
          <a:p>
            <a:r>
              <a:rPr lang="fr-FR" i="1" dirty="0" err="1" smtClean="0"/>
              <a:t>F</a:t>
            </a:r>
            <a:r>
              <a:rPr lang="fr-FR" i="1" baseline="-25000" dirty="0" err="1" smtClean="0"/>
              <a:t>s</a:t>
            </a:r>
            <a:r>
              <a:rPr lang="en-US" dirty="0"/>
              <a:t>: </a:t>
            </a:r>
            <a:r>
              <a:rPr lang="en-US" dirty="0">
                <a:solidFill>
                  <a:srgbClr val="BB0000"/>
                </a:solidFill>
              </a:rPr>
              <a:t>known (same at cells)</a:t>
            </a:r>
          </a:p>
          <a:p>
            <a:r>
              <a:rPr lang="en-US" altLang="zh-CN" i="1" dirty="0"/>
              <a:t>P</a:t>
            </a:r>
            <a:r>
              <a:rPr lang="en-US" altLang="zh-CN" dirty="0"/>
              <a:t>:</a:t>
            </a:r>
            <a:r>
              <a:rPr lang="zh-CN" altLang="en-US" dirty="0"/>
              <a:t>  </a:t>
            </a:r>
            <a:r>
              <a:rPr lang="en-US" altLang="zh-CN" dirty="0"/>
              <a:t>configurable</a:t>
            </a:r>
            <a:r>
              <a:rPr lang="zh-CN" altLang="en-US" dirty="0"/>
              <a:t> </a:t>
            </a:r>
            <a:r>
              <a:rPr lang="en-US" altLang="zh-CN" dirty="0" smtClean="0"/>
              <a:t>parameters (</a:t>
            </a:r>
            <a:r>
              <a:rPr lang="en-US" altLang="zh-CN" dirty="0">
                <a:solidFill>
                  <a:srgbClr val="BB0000"/>
                </a:solidFill>
              </a:rPr>
              <a:t>preferences &amp; thresholds</a:t>
            </a:r>
            <a:r>
              <a:rPr lang="en-US" altLang="zh-CN" dirty="0"/>
              <a:t>)</a:t>
            </a:r>
            <a:endParaRPr lang="en-US" dirty="0"/>
          </a:p>
          <a:p>
            <a:endParaRPr lang="en-US" dirty="0" smtClean="0">
              <a:solidFill>
                <a:srgbClr val="BB0000"/>
              </a:solidFill>
            </a:endParaRPr>
          </a:p>
        </p:txBody>
      </p:sp>
      <p:sp>
        <p:nvSpPr>
          <p:cNvPr id="5" name="Slide Number Placeholder 4"/>
          <p:cNvSpPr>
            <a:spLocks noGrp="1"/>
          </p:cNvSpPr>
          <p:nvPr>
            <p:ph type="sldNum" sz="quarter" idx="12"/>
          </p:nvPr>
        </p:nvSpPr>
        <p:spPr/>
        <p:txBody>
          <a:bodyPr/>
          <a:lstStyle/>
          <a:p>
            <a:fld id="{0F6C4781-F3DB-C940-BBAA-047D1A0B2CAE}" type="slidenum">
              <a:rPr lang="en-US" smtClean="0"/>
              <a:t>36</a:t>
            </a:fld>
            <a:endParaRPr lang="en-US" dirty="0"/>
          </a:p>
        </p:txBody>
      </p:sp>
      <p:sp>
        <p:nvSpPr>
          <p:cNvPr id="10" name="Rounded Rectangle 9"/>
          <p:cNvSpPr/>
          <p:nvPr/>
        </p:nvSpPr>
        <p:spPr>
          <a:xfrm>
            <a:off x="3133254" y="2565357"/>
            <a:ext cx="3218280" cy="2127623"/>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3" name="Decision 12"/>
          <p:cNvSpPr/>
          <p:nvPr/>
        </p:nvSpPr>
        <p:spPr>
          <a:xfrm>
            <a:off x="3431044" y="2981413"/>
            <a:ext cx="2509611" cy="685856"/>
          </a:xfrm>
          <a:prstGeom prst="flowChartDecision">
            <a:avLst/>
          </a:prstGeom>
          <a:solidFill>
            <a:srgbClr val="CCFFCC"/>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R-Logic</a:t>
            </a:r>
          </a:p>
        </p:txBody>
      </p:sp>
      <p:grpSp>
        <p:nvGrpSpPr>
          <p:cNvPr id="14" name="Group 13"/>
          <p:cNvGrpSpPr/>
          <p:nvPr/>
        </p:nvGrpSpPr>
        <p:grpSpPr>
          <a:xfrm>
            <a:off x="3103376" y="3892091"/>
            <a:ext cx="1262480" cy="673101"/>
            <a:chOff x="296236" y="1116047"/>
            <a:chExt cx="946963" cy="802994"/>
          </a:xfrm>
          <a:solidFill>
            <a:srgbClr val="FFFF00"/>
          </a:solidFill>
        </p:grpSpPr>
        <p:sp>
          <p:nvSpPr>
            <p:cNvPr id="15" name="Vertical Scroll 14"/>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Times New Roman"/>
                  <a:cs typeface="Times New Roman"/>
                </a:rPr>
                <a:t>Config</a:t>
              </a:r>
              <a:r>
                <a:rPr lang="en-US" dirty="0" smtClean="0">
                  <a:solidFill>
                    <a:schemeClr val="tx1"/>
                  </a:solidFill>
                  <a:latin typeface="Times New Roman"/>
                  <a:cs typeface="Times New Roman"/>
                </a:rPr>
                <a:t>: </a:t>
              </a:r>
              <a:r>
                <a:rPr lang="en-US" dirty="0" err="1" smtClean="0">
                  <a:solidFill>
                    <a:schemeClr val="tx1"/>
                  </a:solidFill>
                  <a:latin typeface="Times New Roman"/>
                  <a:cs typeface="Times New Roman"/>
                </a:rPr>
                <a:t>Pref</a:t>
              </a:r>
              <a:endParaRPr lang="en-US" dirty="0" smtClean="0">
                <a:solidFill>
                  <a:schemeClr val="tx1"/>
                </a:solidFill>
                <a:latin typeface="Times New Roman"/>
                <a:cs typeface="Times New Roman"/>
              </a:endParaRPr>
            </a:p>
          </p:txBody>
        </p:sp>
        <p:sp>
          <p:nvSpPr>
            <p:cNvPr id="16" name="Rectangle 15"/>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sp>
        <p:nvSpPr>
          <p:cNvPr id="6" name="Rectangle 5"/>
          <p:cNvSpPr/>
          <p:nvPr/>
        </p:nvSpPr>
        <p:spPr>
          <a:xfrm>
            <a:off x="4039301" y="2513570"/>
            <a:ext cx="1288108" cy="369332"/>
          </a:xfrm>
          <a:prstGeom prst="rect">
            <a:avLst/>
          </a:prstGeom>
        </p:spPr>
        <p:txBody>
          <a:bodyPr wrap="none">
            <a:spAutoFit/>
          </a:bodyPr>
          <a:lstStyle/>
          <a:p>
            <a:pPr algn="ctr"/>
            <a:r>
              <a:rPr lang="en-US" dirty="0">
                <a:solidFill>
                  <a:srgbClr val="000000"/>
                </a:solidFill>
              </a:rPr>
              <a:t>Radio-</a:t>
            </a:r>
            <a:r>
              <a:rPr lang="en-US" dirty="0" smtClean="0">
                <a:solidFill>
                  <a:srgbClr val="000000"/>
                </a:solidFill>
              </a:rPr>
              <a:t>only </a:t>
            </a:r>
            <a:endParaRPr lang="en-US" dirty="0">
              <a:solidFill>
                <a:srgbClr val="000000"/>
              </a:solidFill>
            </a:endParaRPr>
          </a:p>
        </p:txBody>
      </p:sp>
      <p:grpSp>
        <p:nvGrpSpPr>
          <p:cNvPr id="22" name="Group 21"/>
          <p:cNvGrpSpPr/>
          <p:nvPr/>
        </p:nvGrpSpPr>
        <p:grpSpPr>
          <a:xfrm>
            <a:off x="4696169" y="3906284"/>
            <a:ext cx="1262480" cy="673101"/>
            <a:chOff x="296236" y="1116047"/>
            <a:chExt cx="946963" cy="802994"/>
          </a:xfrm>
          <a:solidFill>
            <a:srgbClr val="FFFF00"/>
          </a:solidFill>
        </p:grpSpPr>
        <p:sp>
          <p:nvSpPr>
            <p:cNvPr id="23" name="Vertical Scroll 22"/>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Times New Roman"/>
                  <a:cs typeface="Times New Roman"/>
                </a:rPr>
                <a:t>Config</a:t>
              </a:r>
              <a:r>
                <a:rPr lang="en-US" dirty="0" smtClean="0">
                  <a:solidFill>
                    <a:schemeClr val="tx1"/>
                  </a:solidFill>
                  <a:latin typeface="Times New Roman"/>
                  <a:cs typeface="Times New Roman"/>
                </a:rPr>
                <a:t>: Thresh</a:t>
              </a:r>
            </a:p>
          </p:txBody>
        </p:sp>
        <p:sp>
          <p:nvSpPr>
            <p:cNvPr id="24" name="Rectangle 23"/>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sp>
        <p:nvSpPr>
          <p:cNvPr id="47" name="Rectangle 46"/>
          <p:cNvSpPr/>
          <p:nvPr/>
        </p:nvSpPr>
        <p:spPr>
          <a:xfrm>
            <a:off x="5937103" y="1084590"/>
            <a:ext cx="2601159" cy="523220"/>
          </a:xfrm>
          <a:prstGeom prst="rect">
            <a:avLst/>
          </a:prstGeom>
          <a:ln>
            <a:solidFill>
              <a:srgbClr val="BB0000"/>
            </a:solidFill>
          </a:ln>
        </p:spPr>
        <p:txBody>
          <a:bodyPr wrap="none">
            <a:spAutoFit/>
          </a:bodyPr>
          <a:lstStyle/>
          <a:p>
            <a:r>
              <a:rPr lang="en-US" altLang="zh-CN" sz="2800" dirty="0" smtClean="0">
                <a:solidFill>
                  <a:srgbClr val="BB0000"/>
                </a:solidFill>
              </a:rPr>
              <a:t>s</a:t>
            </a:r>
            <a:r>
              <a:rPr lang="en-US" altLang="zh-CN" sz="2800" dirty="0" smtClean="0">
                <a:solidFill>
                  <a:srgbClr val="BB0000"/>
                </a:solidFill>
                <a:sym typeface="Wingdings"/>
              </a:rPr>
              <a:t>[</a:t>
            </a:r>
            <a:r>
              <a:rPr lang="en-US" sz="2800" i="1" dirty="0" smtClean="0">
                <a:solidFill>
                  <a:srgbClr val="BB0000"/>
                </a:solidFill>
              </a:rPr>
              <a:t>t =</a:t>
            </a:r>
            <a:r>
              <a:rPr lang="fr-FR" sz="2800" i="1" dirty="0" smtClean="0">
                <a:solidFill>
                  <a:srgbClr val="BB0000"/>
                </a:solidFill>
              </a:rPr>
              <a:t> </a:t>
            </a:r>
            <a:r>
              <a:rPr lang="fr-FR" sz="2800" i="1" dirty="0" err="1" smtClean="0">
                <a:solidFill>
                  <a:srgbClr val="BB0000"/>
                </a:solidFill>
              </a:rPr>
              <a:t>F</a:t>
            </a:r>
            <a:r>
              <a:rPr lang="fr-FR" sz="2800" i="1" baseline="-25000" dirty="0" err="1" smtClean="0">
                <a:solidFill>
                  <a:srgbClr val="BB0000"/>
                </a:solidFill>
              </a:rPr>
              <a:t>s</a:t>
            </a:r>
            <a:r>
              <a:rPr lang="fr-FR" sz="2800" dirty="0" smtClean="0">
                <a:solidFill>
                  <a:srgbClr val="BB0000"/>
                </a:solidFill>
              </a:rPr>
              <a:t>(</a:t>
            </a:r>
            <a:r>
              <a:rPr lang="en-US" altLang="zh-CN" sz="2800" i="1" dirty="0" smtClean="0">
                <a:solidFill>
                  <a:srgbClr val="BB0000"/>
                </a:solidFill>
              </a:rPr>
              <a:t>C,P</a:t>
            </a:r>
            <a:r>
              <a:rPr lang="fr-FR" sz="2800" dirty="0" smtClean="0">
                <a:solidFill>
                  <a:srgbClr val="BB0000"/>
                </a:solidFill>
              </a:rPr>
              <a:t>)</a:t>
            </a:r>
            <a:r>
              <a:rPr lang="en-US" altLang="zh-CN" sz="2800" dirty="0" smtClean="0">
                <a:solidFill>
                  <a:srgbClr val="BB0000"/>
                </a:solidFill>
              </a:rPr>
              <a:t>]  </a:t>
            </a:r>
            <a:endParaRPr lang="fr-FR" sz="2800" dirty="0">
              <a:solidFill>
                <a:srgbClr val="BB0000"/>
              </a:solidFill>
            </a:endParaRPr>
          </a:p>
        </p:txBody>
      </p:sp>
    </p:spTree>
    <p:extLst>
      <p:ext uri="{BB962C8B-B14F-4D97-AF65-F5344CB8AC3E}">
        <p14:creationId xmlns:p14="http://schemas.microsoft.com/office/powerpoint/2010/main" val="2513675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Active-State Handoff</a:t>
            </a:r>
            <a:endParaRPr lang="en-US" dirty="0"/>
          </a:p>
        </p:txBody>
      </p:sp>
      <p:sp>
        <p:nvSpPr>
          <p:cNvPr id="3" name="Content Placeholder 2"/>
          <p:cNvSpPr>
            <a:spLocks noGrp="1"/>
          </p:cNvSpPr>
          <p:nvPr>
            <p:ph idx="1"/>
          </p:nvPr>
        </p:nvSpPr>
        <p:spPr/>
        <p:txBody>
          <a:bodyPr>
            <a:normAutofit/>
          </a:bodyPr>
          <a:lstStyle/>
          <a:p>
            <a:r>
              <a:rPr lang="en-US" dirty="0" smtClean="0">
                <a:solidFill>
                  <a:srgbClr val="BB0000"/>
                </a:solidFill>
              </a:rPr>
              <a:t>Not easy!</a:t>
            </a:r>
          </a:p>
          <a:p>
            <a:r>
              <a:rPr lang="en-US" dirty="0">
                <a:solidFill>
                  <a:srgbClr val="000000"/>
                </a:solidFill>
              </a:rPr>
              <a:t>Not fully regulated (</a:t>
            </a:r>
            <a:r>
              <a:rPr lang="en-US" dirty="0" err="1">
                <a:solidFill>
                  <a:srgbClr val="000000"/>
                </a:solidFill>
              </a:rPr>
              <a:t>e.g</a:t>
            </a:r>
            <a:r>
              <a:rPr lang="en-US" dirty="0">
                <a:solidFill>
                  <a:srgbClr val="000000"/>
                </a:solidFill>
              </a:rPr>
              <a:t>, Vendor-specific polices)</a:t>
            </a:r>
          </a:p>
          <a:p>
            <a:r>
              <a:rPr lang="en-US" dirty="0">
                <a:solidFill>
                  <a:srgbClr val="000000"/>
                </a:solidFill>
              </a:rPr>
              <a:t>Based on radio and/or non-radio </a:t>
            </a:r>
            <a:r>
              <a:rPr lang="en-US" dirty="0" smtClean="0">
                <a:solidFill>
                  <a:srgbClr val="000000"/>
                </a:solidFill>
              </a:rPr>
              <a:t>evaluation</a:t>
            </a:r>
          </a:p>
          <a:p>
            <a:pPr lvl="1"/>
            <a:endParaRPr lang="en-US" dirty="0">
              <a:solidFill>
                <a:srgbClr val="000000"/>
              </a:solidFill>
            </a:endParaRPr>
          </a:p>
          <a:p>
            <a:pPr marL="0" indent="0">
              <a:buNone/>
            </a:pPr>
            <a:endParaRPr lang="en-US" dirty="0"/>
          </a:p>
          <a:p>
            <a:endParaRPr lang="en-US" dirty="0" smtClean="0">
              <a:solidFill>
                <a:srgbClr val="BB0000"/>
              </a:solidFill>
            </a:endParaRPr>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37</a:t>
            </a:fld>
            <a:endParaRPr lang="en-US"/>
          </a:p>
        </p:txBody>
      </p:sp>
      <p:sp>
        <p:nvSpPr>
          <p:cNvPr id="18" name="Rounded Rectangle 17"/>
          <p:cNvSpPr/>
          <p:nvPr/>
        </p:nvSpPr>
        <p:spPr>
          <a:xfrm>
            <a:off x="3291546" y="2981405"/>
            <a:ext cx="936200" cy="1652408"/>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r>
              <a:rPr lang="en-US" dirty="0" err="1" smtClean="0">
                <a:solidFill>
                  <a:srgbClr val="000000"/>
                </a:solidFill>
              </a:rPr>
              <a:t>Radioonly</a:t>
            </a:r>
            <a:endParaRPr lang="en-US" dirty="0" smtClean="0">
              <a:solidFill>
                <a:srgbClr val="000000"/>
              </a:solidFill>
            </a:endParaRPr>
          </a:p>
          <a:p>
            <a:pPr algn="ctr"/>
            <a:endParaRPr lang="en-US" dirty="0" smtClean="0">
              <a:solidFill>
                <a:srgbClr val="000000"/>
              </a:solidFill>
            </a:endParaRPr>
          </a:p>
          <a:p>
            <a:pPr algn="ctr"/>
            <a:r>
              <a:rPr lang="en-US" dirty="0" smtClean="0">
                <a:solidFill>
                  <a:srgbClr val="000000"/>
                </a:solidFill>
              </a:rPr>
              <a:t>(I) </a:t>
            </a:r>
          </a:p>
        </p:txBody>
      </p:sp>
      <p:sp>
        <p:nvSpPr>
          <p:cNvPr id="19" name="Rounded Rectangle 18"/>
          <p:cNvSpPr/>
          <p:nvPr/>
        </p:nvSpPr>
        <p:spPr>
          <a:xfrm>
            <a:off x="4781348" y="2992697"/>
            <a:ext cx="936200" cy="1652408"/>
          </a:xfrm>
          <a:prstGeom prst="roundRect">
            <a:avLst/>
          </a:prstGeom>
          <a:solidFill>
            <a:srgbClr val="15ADEB"/>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smtClean="0">
              <a:solidFill>
                <a:srgbClr val="000000"/>
              </a:solidFill>
            </a:endParaRPr>
          </a:p>
          <a:p>
            <a:pPr algn="ctr"/>
            <a:r>
              <a:rPr lang="en-US" dirty="0" smtClean="0">
                <a:solidFill>
                  <a:srgbClr val="000000"/>
                </a:solidFill>
              </a:rPr>
              <a:t>Non-Radio</a:t>
            </a:r>
          </a:p>
          <a:p>
            <a:pPr algn="ctr"/>
            <a:r>
              <a:rPr lang="en-US" dirty="0" smtClean="0">
                <a:solidFill>
                  <a:srgbClr val="000000"/>
                </a:solidFill>
              </a:rPr>
              <a:t>only</a:t>
            </a:r>
            <a:endParaRPr lang="en-US" dirty="0">
              <a:solidFill>
                <a:srgbClr val="000000"/>
              </a:solidFill>
            </a:endParaRPr>
          </a:p>
        </p:txBody>
      </p:sp>
      <p:sp>
        <p:nvSpPr>
          <p:cNvPr id="20" name="Rounded Rectangle 19"/>
          <p:cNvSpPr/>
          <p:nvPr/>
        </p:nvSpPr>
        <p:spPr>
          <a:xfrm>
            <a:off x="6383348" y="2938120"/>
            <a:ext cx="936200" cy="1652408"/>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r>
              <a:rPr lang="en-US" dirty="0" err="1" smtClean="0">
                <a:solidFill>
                  <a:srgbClr val="000000"/>
                </a:solidFill>
              </a:rPr>
              <a:t>Radioonly</a:t>
            </a:r>
            <a:endParaRPr lang="en-US" dirty="0" smtClean="0">
              <a:solidFill>
                <a:srgbClr val="000000"/>
              </a:solidFill>
            </a:endParaRPr>
          </a:p>
          <a:p>
            <a:pPr algn="ctr"/>
            <a:endParaRPr lang="en-US" dirty="0" smtClean="0">
              <a:solidFill>
                <a:srgbClr val="000000"/>
              </a:solidFill>
            </a:endParaRPr>
          </a:p>
          <a:p>
            <a:pPr algn="ctr"/>
            <a:endParaRPr lang="en-US" dirty="0" smtClean="0">
              <a:solidFill>
                <a:srgbClr val="000000"/>
              </a:solidFill>
            </a:endParaRPr>
          </a:p>
        </p:txBody>
      </p:sp>
      <p:sp>
        <p:nvSpPr>
          <p:cNvPr id="21" name="Rounded Rectangle 20"/>
          <p:cNvSpPr/>
          <p:nvPr/>
        </p:nvSpPr>
        <p:spPr>
          <a:xfrm>
            <a:off x="7257848" y="2938120"/>
            <a:ext cx="936200" cy="1652408"/>
          </a:xfrm>
          <a:prstGeom prst="roundRect">
            <a:avLst/>
          </a:prstGeom>
          <a:solidFill>
            <a:srgbClr val="15ADEB"/>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a:solidFill>
                <a:srgbClr val="000000"/>
              </a:solidFill>
            </a:endParaRPr>
          </a:p>
          <a:p>
            <a:pPr algn="ctr"/>
            <a:r>
              <a:rPr lang="en-US" dirty="0" smtClean="0">
                <a:solidFill>
                  <a:srgbClr val="000000"/>
                </a:solidFill>
              </a:rPr>
              <a:t>Non-Radio</a:t>
            </a:r>
          </a:p>
          <a:p>
            <a:pPr algn="ctr"/>
            <a:r>
              <a:rPr lang="en-US" dirty="0" smtClean="0">
                <a:solidFill>
                  <a:srgbClr val="000000"/>
                </a:solidFill>
              </a:rPr>
              <a:t>only</a:t>
            </a:r>
            <a:endParaRPr lang="en-US" dirty="0">
              <a:solidFill>
                <a:srgbClr val="000000"/>
              </a:solidFill>
            </a:endParaRPr>
          </a:p>
        </p:txBody>
      </p:sp>
      <p:sp>
        <p:nvSpPr>
          <p:cNvPr id="22" name="Decision 21"/>
          <p:cNvSpPr/>
          <p:nvPr/>
        </p:nvSpPr>
        <p:spPr>
          <a:xfrm>
            <a:off x="3305306" y="3013519"/>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sp>
        <p:nvSpPr>
          <p:cNvPr id="23" name="Decision 22"/>
          <p:cNvSpPr/>
          <p:nvPr/>
        </p:nvSpPr>
        <p:spPr>
          <a:xfrm>
            <a:off x="4781348" y="3032205"/>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sp>
        <p:nvSpPr>
          <p:cNvPr id="24" name="Decision 23"/>
          <p:cNvSpPr/>
          <p:nvPr/>
        </p:nvSpPr>
        <p:spPr>
          <a:xfrm>
            <a:off x="6383348" y="2981405"/>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sp>
        <p:nvSpPr>
          <p:cNvPr id="25" name="Decision 24"/>
          <p:cNvSpPr/>
          <p:nvPr/>
        </p:nvSpPr>
        <p:spPr>
          <a:xfrm>
            <a:off x="7300808" y="2961954"/>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sp>
        <p:nvSpPr>
          <p:cNvPr id="26" name="Rectangle 25"/>
          <p:cNvSpPr/>
          <p:nvPr/>
        </p:nvSpPr>
        <p:spPr>
          <a:xfrm>
            <a:off x="5016113" y="4728677"/>
            <a:ext cx="466669" cy="369332"/>
          </a:xfrm>
          <a:prstGeom prst="rect">
            <a:avLst/>
          </a:prstGeom>
        </p:spPr>
        <p:txBody>
          <a:bodyPr wrap="none">
            <a:spAutoFit/>
          </a:bodyPr>
          <a:lstStyle/>
          <a:p>
            <a:pPr algn="ctr"/>
            <a:r>
              <a:rPr lang="en-US" dirty="0" smtClean="0">
                <a:solidFill>
                  <a:srgbClr val="000000"/>
                </a:solidFill>
              </a:rPr>
              <a:t>(II</a:t>
            </a:r>
            <a:r>
              <a:rPr lang="en-US" dirty="0">
                <a:solidFill>
                  <a:srgbClr val="000000"/>
                </a:solidFill>
              </a:rPr>
              <a:t>) </a:t>
            </a:r>
          </a:p>
        </p:txBody>
      </p:sp>
      <p:sp>
        <p:nvSpPr>
          <p:cNvPr id="27" name="Rectangle 26"/>
          <p:cNvSpPr/>
          <p:nvPr/>
        </p:nvSpPr>
        <p:spPr>
          <a:xfrm>
            <a:off x="6992447" y="4710042"/>
            <a:ext cx="530802" cy="369332"/>
          </a:xfrm>
          <a:prstGeom prst="rect">
            <a:avLst/>
          </a:prstGeom>
        </p:spPr>
        <p:txBody>
          <a:bodyPr wrap="none">
            <a:spAutoFit/>
          </a:bodyPr>
          <a:lstStyle/>
          <a:p>
            <a:pPr algn="ctr"/>
            <a:r>
              <a:rPr lang="en-US" dirty="0" smtClean="0">
                <a:solidFill>
                  <a:srgbClr val="000000"/>
                </a:solidFill>
              </a:rPr>
              <a:t>(III</a:t>
            </a:r>
            <a:r>
              <a:rPr lang="en-US" dirty="0">
                <a:solidFill>
                  <a:srgbClr val="000000"/>
                </a:solidFill>
              </a:rPr>
              <a:t>) </a:t>
            </a:r>
          </a:p>
        </p:txBody>
      </p:sp>
      <p:grpSp>
        <p:nvGrpSpPr>
          <p:cNvPr id="28" name="Group 27"/>
          <p:cNvGrpSpPr/>
          <p:nvPr/>
        </p:nvGrpSpPr>
        <p:grpSpPr>
          <a:xfrm>
            <a:off x="3305306" y="3499436"/>
            <a:ext cx="383590" cy="369561"/>
            <a:chOff x="296236" y="1116047"/>
            <a:chExt cx="946963" cy="802994"/>
          </a:xfrm>
          <a:solidFill>
            <a:srgbClr val="FFFF00"/>
          </a:solidFill>
        </p:grpSpPr>
        <p:sp>
          <p:nvSpPr>
            <p:cNvPr id="29" name="Vertical Scroll 28"/>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30" name="Rectangle 29"/>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grpSp>
        <p:nvGrpSpPr>
          <p:cNvPr id="31" name="Group 30"/>
          <p:cNvGrpSpPr/>
          <p:nvPr/>
        </p:nvGrpSpPr>
        <p:grpSpPr>
          <a:xfrm>
            <a:off x="3777796" y="3494529"/>
            <a:ext cx="383590" cy="369561"/>
            <a:chOff x="296236" y="1116047"/>
            <a:chExt cx="946963" cy="802994"/>
          </a:xfrm>
          <a:solidFill>
            <a:srgbClr val="FFFF00"/>
          </a:solidFill>
        </p:grpSpPr>
        <p:sp>
          <p:nvSpPr>
            <p:cNvPr id="32" name="Vertical Scroll 31"/>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33" name="Rectangle 32"/>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grpSp>
        <p:nvGrpSpPr>
          <p:cNvPr id="34" name="Group 33"/>
          <p:cNvGrpSpPr/>
          <p:nvPr/>
        </p:nvGrpSpPr>
        <p:grpSpPr>
          <a:xfrm>
            <a:off x="6383348" y="3474210"/>
            <a:ext cx="383590" cy="369561"/>
            <a:chOff x="296236" y="1116047"/>
            <a:chExt cx="946963" cy="802994"/>
          </a:xfrm>
          <a:solidFill>
            <a:srgbClr val="FFFF00"/>
          </a:solidFill>
        </p:grpSpPr>
        <p:sp>
          <p:nvSpPr>
            <p:cNvPr id="35" name="Vertical Scroll 34"/>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36" name="Rectangle 35"/>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grpSp>
        <p:nvGrpSpPr>
          <p:cNvPr id="37" name="Group 36"/>
          <p:cNvGrpSpPr/>
          <p:nvPr/>
        </p:nvGrpSpPr>
        <p:grpSpPr>
          <a:xfrm>
            <a:off x="6855838" y="3469303"/>
            <a:ext cx="383590" cy="369561"/>
            <a:chOff x="296236" y="1116047"/>
            <a:chExt cx="946963" cy="802994"/>
          </a:xfrm>
          <a:solidFill>
            <a:srgbClr val="FFFF00"/>
          </a:solidFill>
        </p:grpSpPr>
        <p:sp>
          <p:nvSpPr>
            <p:cNvPr id="38" name="Vertical Scroll 37"/>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39" name="Rectangle 38"/>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sp>
        <p:nvSpPr>
          <p:cNvPr id="40" name="Vertical Scroll 39"/>
          <p:cNvSpPr/>
          <p:nvPr/>
        </p:nvSpPr>
        <p:spPr>
          <a:xfrm>
            <a:off x="5350754" y="3426706"/>
            <a:ext cx="366794" cy="369561"/>
          </a:xfrm>
          <a:prstGeom prst="verticalScroll">
            <a:avLst/>
          </a:prstGeom>
          <a:solidFill>
            <a:srgbClr val="FF66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41" name="Vertical Scroll 40"/>
          <p:cNvSpPr/>
          <p:nvPr/>
        </p:nvSpPr>
        <p:spPr>
          <a:xfrm>
            <a:off x="7827254" y="3389102"/>
            <a:ext cx="366794" cy="369561"/>
          </a:xfrm>
          <a:prstGeom prst="verticalScroll">
            <a:avLst/>
          </a:prstGeom>
          <a:solidFill>
            <a:srgbClr val="FF66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42" name="Rounded Rectangle 41"/>
          <p:cNvSpPr/>
          <p:nvPr/>
        </p:nvSpPr>
        <p:spPr>
          <a:xfrm>
            <a:off x="680430" y="2992697"/>
            <a:ext cx="936200" cy="1652408"/>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r>
              <a:rPr lang="en-US" dirty="0" err="1" smtClean="0">
                <a:solidFill>
                  <a:srgbClr val="000000"/>
                </a:solidFill>
              </a:rPr>
              <a:t>Radioonly</a:t>
            </a:r>
            <a:endParaRPr lang="en-US" dirty="0" smtClean="0">
              <a:solidFill>
                <a:srgbClr val="000000"/>
              </a:solidFill>
            </a:endParaRPr>
          </a:p>
          <a:p>
            <a:pPr algn="ctr"/>
            <a:endParaRPr lang="en-US" dirty="0" smtClean="0">
              <a:solidFill>
                <a:srgbClr val="000000"/>
              </a:solidFill>
            </a:endParaRPr>
          </a:p>
          <a:p>
            <a:pPr algn="ctr"/>
            <a:endParaRPr lang="en-US" dirty="0" smtClean="0">
              <a:solidFill>
                <a:srgbClr val="000000"/>
              </a:solidFill>
            </a:endParaRPr>
          </a:p>
        </p:txBody>
      </p:sp>
      <p:sp>
        <p:nvSpPr>
          <p:cNvPr id="43" name="Decision 42"/>
          <p:cNvSpPr/>
          <p:nvPr/>
        </p:nvSpPr>
        <p:spPr>
          <a:xfrm>
            <a:off x="694190" y="3024811"/>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grpSp>
        <p:nvGrpSpPr>
          <p:cNvPr id="44" name="Group 43"/>
          <p:cNvGrpSpPr/>
          <p:nvPr/>
        </p:nvGrpSpPr>
        <p:grpSpPr>
          <a:xfrm>
            <a:off x="694190" y="3510728"/>
            <a:ext cx="383590" cy="369561"/>
            <a:chOff x="296236" y="1116047"/>
            <a:chExt cx="946963" cy="802994"/>
          </a:xfrm>
          <a:solidFill>
            <a:srgbClr val="FFFF00"/>
          </a:solidFill>
        </p:grpSpPr>
        <p:sp>
          <p:nvSpPr>
            <p:cNvPr id="45" name="Vertical Scroll 44"/>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46" name="Rectangle 45"/>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grpSp>
        <p:nvGrpSpPr>
          <p:cNvPr id="47" name="Group 46"/>
          <p:cNvGrpSpPr/>
          <p:nvPr/>
        </p:nvGrpSpPr>
        <p:grpSpPr>
          <a:xfrm>
            <a:off x="1166680" y="3505821"/>
            <a:ext cx="383590" cy="369561"/>
            <a:chOff x="296236" y="1116047"/>
            <a:chExt cx="946963" cy="802994"/>
          </a:xfrm>
          <a:solidFill>
            <a:srgbClr val="FFFF00"/>
          </a:solidFill>
        </p:grpSpPr>
        <p:sp>
          <p:nvSpPr>
            <p:cNvPr id="48" name="Vertical Scroll 47"/>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49" name="Rectangle 48"/>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sp>
        <p:nvSpPr>
          <p:cNvPr id="7" name="Right Arrow 6"/>
          <p:cNvSpPr/>
          <p:nvPr/>
        </p:nvSpPr>
        <p:spPr>
          <a:xfrm>
            <a:off x="1816100" y="3553727"/>
            <a:ext cx="800100" cy="326562"/>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92815" y="4728677"/>
            <a:ext cx="556838" cy="369332"/>
          </a:xfrm>
          <a:prstGeom prst="rect">
            <a:avLst/>
          </a:prstGeom>
        </p:spPr>
        <p:txBody>
          <a:bodyPr wrap="none">
            <a:spAutoFit/>
          </a:bodyPr>
          <a:lstStyle/>
          <a:p>
            <a:pPr algn="ctr"/>
            <a:r>
              <a:rPr lang="en-US" dirty="0" smtClean="0">
                <a:solidFill>
                  <a:srgbClr val="000000"/>
                </a:solidFill>
              </a:rPr>
              <a:t>Idle</a:t>
            </a:r>
            <a:endParaRPr lang="en-US" dirty="0">
              <a:solidFill>
                <a:srgbClr val="000000"/>
              </a:solidFill>
            </a:endParaRPr>
          </a:p>
        </p:txBody>
      </p:sp>
    </p:spTree>
    <p:extLst>
      <p:ext uri="{BB962C8B-B14F-4D97-AF65-F5344CB8AC3E}">
        <p14:creationId xmlns:p14="http://schemas.microsoft.com/office/powerpoint/2010/main" val="497372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p:bldP spid="27" grpId="0"/>
      <p:bldP spid="40" grpId="0" animBg="1"/>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vert="horz" lIns="91440" tIns="45720" rIns="91440" bIns="45720" rtlCol="0" anchor="ctr">
            <a:normAutofit/>
          </a:bodyPr>
          <a:lstStyle/>
          <a:p>
            <a:pPr algn="ctr"/>
            <a:r>
              <a:rPr lang="en-US" dirty="0" smtClean="0">
                <a:latin typeface="+mn-lt"/>
              </a:rPr>
              <a:t>Causes of Instabilities: A Classification</a:t>
            </a:r>
            <a:endParaRPr lang="en-US" dirty="0">
              <a:latin typeface="+mn-lt"/>
            </a:endParaRPr>
          </a:p>
        </p:txBody>
      </p:sp>
      <p:sp>
        <p:nvSpPr>
          <p:cNvPr id="2" name="Content Placeholder 1"/>
          <p:cNvSpPr>
            <a:spLocks noGrp="1"/>
          </p:cNvSpPr>
          <p:nvPr>
            <p:ph sz="half" idx="1"/>
          </p:nvPr>
        </p:nvSpPr>
        <p:spPr>
          <a:xfrm>
            <a:off x="96952" y="2798998"/>
            <a:ext cx="4729048" cy="2122625"/>
          </a:xfrm>
        </p:spPr>
        <p:txBody>
          <a:bodyPr>
            <a:normAutofit fontScale="92500" lnSpcReduction="10000"/>
          </a:bodyPr>
          <a:lstStyle/>
          <a:p>
            <a:endParaRPr lang="en-US" altLang="zh-CN" dirty="0" smtClean="0"/>
          </a:p>
          <a:p>
            <a:r>
              <a:rPr lang="en-US" altLang="zh-CN" dirty="0" smtClean="0"/>
              <a:t>Uncoordinated configurations</a:t>
            </a:r>
          </a:p>
          <a:p>
            <a:pPr lvl="1"/>
            <a:r>
              <a:rPr lang="en-US" dirty="0"/>
              <a:t>Inconsistent </a:t>
            </a:r>
            <a:r>
              <a:rPr lang="en-US" dirty="0" smtClean="0"/>
              <a:t>preferences</a:t>
            </a:r>
            <a:endParaRPr lang="en-US" dirty="0"/>
          </a:p>
          <a:p>
            <a:pPr lvl="1"/>
            <a:r>
              <a:rPr lang="en-US" dirty="0"/>
              <a:t>Inconsistent </a:t>
            </a:r>
            <a:r>
              <a:rPr lang="en-US" dirty="0" smtClean="0"/>
              <a:t>thresholds</a:t>
            </a:r>
            <a:endParaRPr lang="en-US" dirty="0"/>
          </a:p>
          <a:p>
            <a:pPr lvl="1"/>
            <a:r>
              <a:rPr lang="en-US" dirty="0"/>
              <a:t>Active</a:t>
            </a:r>
            <a:r>
              <a:rPr lang="en-US" dirty="0" smtClean="0"/>
              <a:t>-idle misconfigurations</a:t>
            </a:r>
            <a:endParaRPr lang="en-US" altLang="zh-CN" dirty="0" smtClean="0"/>
          </a:p>
          <a:p>
            <a:pPr lvl="1"/>
            <a:endParaRPr lang="zh-CN" altLang="en-US" dirty="0" smtClean="0"/>
          </a:p>
          <a:p>
            <a:endParaRPr lang="zh-CN" altLang="en-US" b="1" dirty="0" smtClean="0"/>
          </a:p>
        </p:txBody>
      </p:sp>
      <p:sp>
        <p:nvSpPr>
          <p:cNvPr id="38" name="Content Placeholder 37"/>
          <p:cNvSpPr>
            <a:spLocks noGrp="1"/>
          </p:cNvSpPr>
          <p:nvPr>
            <p:ph sz="half" idx="2"/>
          </p:nvPr>
        </p:nvSpPr>
        <p:spPr>
          <a:xfrm>
            <a:off x="4957740" y="2836394"/>
            <a:ext cx="4198960" cy="1762405"/>
          </a:xfrm>
        </p:spPr>
        <p:txBody>
          <a:bodyPr>
            <a:normAutofit fontScale="92500" lnSpcReduction="10000"/>
          </a:bodyPr>
          <a:lstStyle/>
          <a:p>
            <a:endParaRPr lang="en-US" altLang="zh-CN" dirty="0" smtClean="0"/>
          </a:p>
          <a:p>
            <a:r>
              <a:rPr lang="en-US" altLang="zh-CN" dirty="0" smtClean="0"/>
              <a:t>Loop</a:t>
            </a:r>
            <a:r>
              <a:rPr lang="en-US" altLang="zh-CN" dirty="0"/>
              <a:t>-prone </a:t>
            </a:r>
            <a:r>
              <a:rPr lang="en-US" altLang="zh-CN" dirty="0" smtClean="0"/>
              <a:t>decision </a:t>
            </a:r>
            <a:r>
              <a:rPr lang="en-US" altLang="zh-CN" dirty="0"/>
              <a:t>logics</a:t>
            </a:r>
          </a:p>
          <a:p>
            <a:pPr lvl="1"/>
            <a:r>
              <a:rPr lang="en-US" dirty="0"/>
              <a:t>Active-active logic conflicts</a:t>
            </a:r>
          </a:p>
          <a:p>
            <a:pPr lvl="1"/>
            <a:r>
              <a:rPr lang="en-US" dirty="0"/>
              <a:t>Active-idle logic conflicts</a:t>
            </a:r>
          </a:p>
          <a:p>
            <a:endParaRPr lang="en-US" dirty="0"/>
          </a:p>
        </p:txBody>
      </p:sp>
      <p:sp>
        <p:nvSpPr>
          <p:cNvPr id="3" name="Date Placeholder 2"/>
          <p:cNvSpPr>
            <a:spLocks noGrp="1"/>
          </p:cNvSpPr>
          <p:nvPr>
            <p:ph type="dt" sz="half" idx="10"/>
          </p:nvPr>
        </p:nvSpPr>
        <p:spPr/>
        <p:txBody>
          <a:bodyPr/>
          <a:lstStyle/>
          <a:p>
            <a:endParaRPr lang="en-US"/>
          </a:p>
        </p:txBody>
      </p:sp>
      <p:sp>
        <p:nvSpPr>
          <p:cNvPr id="4" name="Slide Number Placeholder 3"/>
          <p:cNvSpPr>
            <a:spLocks noGrp="1"/>
          </p:cNvSpPr>
          <p:nvPr>
            <p:ph type="sldNum" sz="quarter" idx="12"/>
          </p:nvPr>
        </p:nvSpPr>
        <p:spPr/>
        <p:txBody>
          <a:bodyPr/>
          <a:lstStyle/>
          <a:p>
            <a:fld id="{0F6C4781-F3DB-C940-BBAA-047D1A0B2CAE}" type="slidenum">
              <a:rPr lang="en-US" smtClean="0"/>
              <a:t>38</a:t>
            </a:fld>
            <a:endParaRPr lang="en-US"/>
          </a:p>
        </p:txBody>
      </p:sp>
      <p:sp>
        <p:nvSpPr>
          <p:cNvPr id="8" name="Rounded Rectangle 7"/>
          <p:cNvSpPr/>
          <p:nvPr/>
        </p:nvSpPr>
        <p:spPr>
          <a:xfrm>
            <a:off x="4566936" y="1110085"/>
            <a:ext cx="936200" cy="1652408"/>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r>
              <a:rPr lang="en-US" dirty="0" err="1" smtClean="0">
                <a:solidFill>
                  <a:srgbClr val="000000"/>
                </a:solidFill>
              </a:rPr>
              <a:t>Radioonly</a:t>
            </a:r>
            <a:endParaRPr lang="en-US" dirty="0" smtClean="0">
              <a:solidFill>
                <a:srgbClr val="000000"/>
              </a:solidFill>
            </a:endParaRPr>
          </a:p>
          <a:p>
            <a:pPr algn="ctr"/>
            <a:endParaRPr lang="en-US" dirty="0" smtClean="0">
              <a:solidFill>
                <a:srgbClr val="000000"/>
              </a:solidFill>
            </a:endParaRPr>
          </a:p>
          <a:p>
            <a:pPr algn="ctr"/>
            <a:endParaRPr lang="en-US" dirty="0" smtClean="0">
              <a:solidFill>
                <a:srgbClr val="000000"/>
              </a:solidFill>
            </a:endParaRPr>
          </a:p>
        </p:txBody>
      </p:sp>
      <p:sp>
        <p:nvSpPr>
          <p:cNvPr id="9" name="Rounded Rectangle 8"/>
          <p:cNvSpPr/>
          <p:nvPr/>
        </p:nvSpPr>
        <p:spPr>
          <a:xfrm>
            <a:off x="5751938" y="1121377"/>
            <a:ext cx="936200" cy="1652408"/>
          </a:xfrm>
          <a:prstGeom prst="roundRect">
            <a:avLst/>
          </a:prstGeom>
          <a:solidFill>
            <a:srgbClr val="15ADEB"/>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smtClean="0">
              <a:solidFill>
                <a:srgbClr val="000000"/>
              </a:solidFill>
            </a:endParaRPr>
          </a:p>
          <a:p>
            <a:pPr algn="ctr"/>
            <a:r>
              <a:rPr lang="en-US" dirty="0" smtClean="0">
                <a:solidFill>
                  <a:srgbClr val="000000"/>
                </a:solidFill>
              </a:rPr>
              <a:t>Non-Radio</a:t>
            </a:r>
          </a:p>
          <a:p>
            <a:pPr algn="ctr"/>
            <a:r>
              <a:rPr lang="en-US" dirty="0" smtClean="0">
                <a:solidFill>
                  <a:srgbClr val="000000"/>
                </a:solidFill>
              </a:rPr>
              <a:t>only</a:t>
            </a:r>
            <a:endParaRPr lang="en-US" dirty="0">
              <a:solidFill>
                <a:srgbClr val="000000"/>
              </a:solidFill>
            </a:endParaRPr>
          </a:p>
        </p:txBody>
      </p:sp>
      <p:sp>
        <p:nvSpPr>
          <p:cNvPr id="10" name="Rounded Rectangle 9"/>
          <p:cNvSpPr/>
          <p:nvPr/>
        </p:nvSpPr>
        <p:spPr>
          <a:xfrm>
            <a:off x="6998338" y="1066800"/>
            <a:ext cx="936200" cy="1652408"/>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r>
              <a:rPr lang="en-US" dirty="0" err="1" smtClean="0">
                <a:solidFill>
                  <a:srgbClr val="000000"/>
                </a:solidFill>
              </a:rPr>
              <a:t>Radioonly</a:t>
            </a:r>
            <a:endParaRPr lang="en-US" dirty="0" smtClean="0">
              <a:solidFill>
                <a:srgbClr val="000000"/>
              </a:solidFill>
            </a:endParaRPr>
          </a:p>
          <a:p>
            <a:pPr algn="ctr"/>
            <a:endParaRPr lang="en-US" dirty="0" smtClean="0">
              <a:solidFill>
                <a:srgbClr val="000000"/>
              </a:solidFill>
            </a:endParaRPr>
          </a:p>
          <a:p>
            <a:pPr algn="ctr"/>
            <a:endParaRPr lang="en-US" dirty="0" smtClean="0">
              <a:solidFill>
                <a:srgbClr val="000000"/>
              </a:solidFill>
            </a:endParaRPr>
          </a:p>
        </p:txBody>
      </p:sp>
      <p:sp>
        <p:nvSpPr>
          <p:cNvPr id="11" name="Rounded Rectangle 10"/>
          <p:cNvSpPr/>
          <p:nvPr/>
        </p:nvSpPr>
        <p:spPr>
          <a:xfrm>
            <a:off x="7872838" y="1066800"/>
            <a:ext cx="936200" cy="1652408"/>
          </a:xfrm>
          <a:prstGeom prst="roundRect">
            <a:avLst/>
          </a:prstGeom>
          <a:solidFill>
            <a:srgbClr val="15ADEB"/>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a:solidFill>
                <a:srgbClr val="000000"/>
              </a:solidFill>
            </a:endParaRPr>
          </a:p>
          <a:p>
            <a:pPr algn="ctr"/>
            <a:r>
              <a:rPr lang="en-US" dirty="0" smtClean="0">
                <a:solidFill>
                  <a:srgbClr val="000000"/>
                </a:solidFill>
              </a:rPr>
              <a:t>Non-Radio</a:t>
            </a:r>
          </a:p>
          <a:p>
            <a:pPr algn="ctr"/>
            <a:r>
              <a:rPr lang="en-US" dirty="0" smtClean="0">
                <a:solidFill>
                  <a:srgbClr val="000000"/>
                </a:solidFill>
              </a:rPr>
              <a:t>only</a:t>
            </a:r>
            <a:endParaRPr lang="en-US" dirty="0">
              <a:solidFill>
                <a:srgbClr val="000000"/>
              </a:solidFill>
            </a:endParaRPr>
          </a:p>
        </p:txBody>
      </p:sp>
      <p:sp>
        <p:nvSpPr>
          <p:cNvPr id="12" name="Decision 11"/>
          <p:cNvSpPr/>
          <p:nvPr/>
        </p:nvSpPr>
        <p:spPr>
          <a:xfrm>
            <a:off x="4580696" y="1142199"/>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sp>
        <p:nvSpPr>
          <p:cNvPr id="13" name="Decision 12"/>
          <p:cNvSpPr/>
          <p:nvPr/>
        </p:nvSpPr>
        <p:spPr>
          <a:xfrm>
            <a:off x="5751938" y="1160885"/>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sp>
        <p:nvSpPr>
          <p:cNvPr id="14" name="Decision 13"/>
          <p:cNvSpPr/>
          <p:nvPr/>
        </p:nvSpPr>
        <p:spPr>
          <a:xfrm>
            <a:off x="6998338" y="1110085"/>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sp>
        <p:nvSpPr>
          <p:cNvPr id="15" name="Decision 14"/>
          <p:cNvSpPr/>
          <p:nvPr/>
        </p:nvSpPr>
        <p:spPr>
          <a:xfrm>
            <a:off x="7915798" y="1090634"/>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grpSp>
        <p:nvGrpSpPr>
          <p:cNvPr id="16" name="Group 15"/>
          <p:cNvGrpSpPr/>
          <p:nvPr/>
        </p:nvGrpSpPr>
        <p:grpSpPr>
          <a:xfrm>
            <a:off x="4580696" y="1628116"/>
            <a:ext cx="383590" cy="369561"/>
            <a:chOff x="296236" y="1116047"/>
            <a:chExt cx="946963" cy="802994"/>
          </a:xfrm>
          <a:solidFill>
            <a:srgbClr val="FFFF00"/>
          </a:solidFill>
        </p:grpSpPr>
        <p:sp>
          <p:nvSpPr>
            <p:cNvPr id="17" name="Vertical Scroll 16"/>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18" name="Rectangle 17"/>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grpSp>
        <p:nvGrpSpPr>
          <p:cNvPr id="19" name="Group 18"/>
          <p:cNvGrpSpPr/>
          <p:nvPr/>
        </p:nvGrpSpPr>
        <p:grpSpPr>
          <a:xfrm>
            <a:off x="5053186" y="1623209"/>
            <a:ext cx="383590" cy="369561"/>
            <a:chOff x="296236" y="1116047"/>
            <a:chExt cx="946963" cy="802994"/>
          </a:xfrm>
          <a:solidFill>
            <a:srgbClr val="FFFF00"/>
          </a:solidFill>
        </p:grpSpPr>
        <p:sp>
          <p:nvSpPr>
            <p:cNvPr id="20" name="Vertical Scroll 19"/>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21" name="Rectangle 20"/>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grpSp>
        <p:nvGrpSpPr>
          <p:cNvPr id="22" name="Group 21"/>
          <p:cNvGrpSpPr/>
          <p:nvPr/>
        </p:nvGrpSpPr>
        <p:grpSpPr>
          <a:xfrm>
            <a:off x="6998338" y="1602890"/>
            <a:ext cx="383590" cy="369561"/>
            <a:chOff x="296236" y="1116047"/>
            <a:chExt cx="946963" cy="802994"/>
          </a:xfrm>
          <a:solidFill>
            <a:srgbClr val="FFFF00"/>
          </a:solidFill>
        </p:grpSpPr>
        <p:sp>
          <p:nvSpPr>
            <p:cNvPr id="23" name="Vertical Scroll 22"/>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24" name="Rectangle 23"/>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grpSp>
        <p:nvGrpSpPr>
          <p:cNvPr id="25" name="Group 24"/>
          <p:cNvGrpSpPr/>
          <p:nvPr/>
        </p:nvGrpSpPr>
        <p:grpSpPr>
          <a:xfrm>
            <a:off x="7470828" y="1597983"/>
            <a:ext cx="383590" cy="369561"/>
            <a:chOff x="296236" y="1116047"/>
            <a:chExt cx="946963" cy="802994"/>
          </a:xfrm>
          <a:solidFill>
            <a:srgbClr val="FFFF00"/>
          </a:solidFill>
        </p:grpSpPr>
        <p:sp>
          <p:nvSpPr>
            <p:cNvPr id="26" name="Vertical Scroll 25"/>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27" name="Rectangle 26"/>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sp>
        <p:nvSpPr>
          <p:cNvPr id="28" name="Rounded Rectangle 27"/>
          <p:cNvSpPr/>
          <p:nvPr/>
        </p:nvSpPr>
        <p:spPr>
          <a:xfrm>
            <a:off x="1239536" y="1171473"/>
            <a:ext cx="936200" cy="1652408"/>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r>
              <a:rPr lang="en-US" dirty="0" err="1" smtClean="0">
                <a:solidFill>
                  <a:srgbClr val="000000"/>
                </a:solidFill>
              </a:rPr>
              <a:t>Radioonly</a:t>
            </a:r>
            <a:endParaRPr lang="en-US" dirty="0" smtClean="0">
              <a:solidFill>
                <a:srgbClr val="000000"/>
              </a:solidFill>
            </a:endParaRPr>
          </a:p>
          <a:p>
            <a:pPr algn="ctr"/>
            <a:endParaRPr lang="en-US" dirty="0" smtClean="0">
              <a:solidFill>
                <a:srgbClr val="000000"/>
              </a:solidFill>
            </a:endParaRPr>
          </a:p>
          <a:p>
            <a:pPr algn="ctr"/>
            <a:endParaRPr lang="en-US" dirty="0" smtClean="0">
              <a:solidFill>
                <a:srgbClr val="000000"/>
              </a:solidFill>
            </a:endParaRPr>
          </a:p>
        </p:txBody>
      </p:sp>
      <p:sp>
        <p:nvSpPr>
          <p:cNvPr id="29" name="Decision 28"/>
          <p:cNvSpPr/>
          <p:nvPr/>
        </p:nvSpPr>
        <p:spPr>
          <a:xfrm>
            <a:off x="1253296" y="1203587"/>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grpSp>
        <p:nvGrpSpPr>
          <p:cNvPr id="30" name="Group 29"/>
          <p:cNvGrpSpPr/>
          <p:nvPr/>
        </p:nvGrpSpPr>
        <p:grpSpPr>
          <a:xfrm>
            <a:off x="1253296" y="1689504"/>
            <a:ext cx="383590" cy="369561"/>
            <a:chOff x="296236" y="1116047"/>
            <a:chExt cx="946963" cy="802994"/>
          </a:xfrm>
          <a:solidFill>
            <a:srgbClr val="FFFF00"/>
          </a:solidFill>
        </p:grpSpPr>
        <p:sp>
          <p:nvSpPr>
            <p:cNvPr id="31" name="Vertical Scroll 30"/>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32" name="Rectangle 31"/>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grpSp>
        <p:nvGrpSpPr>
          <p:cNvPr id="33" name="Group 32"/>
          <p:cNvGrpSpPr/>
          <p:nvPr/>
        </p:nvGrpSpPr>
        <p:grpSpPr>
          <a:xfrm>
            <a:off x="1725786" y="1684597"/>
            <a:ext cx="383590" cy="369561"/>
            <a:chOff x="296236" y="1116047"/>
            <a:chExt cx="946963" cy="802994"/>
          </a:xfrm>
          <a:solidFill>
            <a:srgbClr val="FFFF00"/>
          </a:solidFill>
        </p:grpSpPr>
        <p:sp>
          <p:nvSpPr>
            <p:cNvPr id="34" name="Vertical Scroll 33"/>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35" name="Rectangle 34"/>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sp>
        <p:nvSpPr>
          <p:cNvPr id="36" name="Rectangle 35"/>
          <p:cNvSpPr/>
          <p:nvPr/>
        </p:nvSpPr>
        <p:spPr>
          <a:xfrm>
            <a:off x="1358467" y="787400"/>
            <a:ext cx="680896" cy="461665"/>
          </a:xfrm>
          <a:prstGeom prst="rect">
            <a:avLst/>
          </a:prstGeom>
        </p:spPr>
        <p:txBody>
          <a:bodyPr wrap="none">
            <a:spAutoFit/>
          </a:bodyPr>
          <a:lstStyle/>
          <a:p>
            <a:r>
              <a:rPr lang="en-US" sz="2400" dirty="0"/>
              <a:t>Idle</a:t>
            </a:r>
          </a:p>
        </p:txBody>
      </p:sp>
      <p:sp>
        <p:nvSpPr>
          <p:cNvPr id="37" name="Rectangle 36"/>
          <p:cNvSpPr/>
          <p:nvPr/>
        </p:nvSpPr>
        <p:spPr>
          <a:xfrm>
            <a:off x="6274781" y="734002"/>
            <a:ext cx="1035610" cy="461665"/>
          </a:xfrm>
          <a:prstGeom prst="rect">
            <a:avLst/>
          </a:prstGeom>
        </p:spPr>
        <p:txBody>
          <a:bodyPr wrap="none">
            <a:spAutoFit/>
          </a:bodyPr>
          <a:lstStyle/>
          <a:p>
            <a:r>
              <a:rPr lang="en-US" sz="2400" dirty="0" smtClean="0"/>
              <a:t>Active</a:t>
            </a:r>
            <a:endParaRPr lang="en-US" sz="2400" dirty="0"/>
          </a:p>
        </p:txBody>
      </p:sp>
      <p:sp>
        <p:nvSpPr>
          <p:cNvPr id="39" name="Vertical Scroll 38"/>
          <p:cNvSpPr/>
          <p:nvPr/>
        </p:nvSpPr>
        <p:spPr>
          <a:xfrm>
            <a:off x="8442244" y="1587500"/>
            <a:ext cx="366794" cy="369561"/>
          </a:xfrm>
          <a:prstGeom prst="verticalScroll">
            <a:avLst/>
          </a:prstGeom>
          <a:solidFill>
            <a:srgbClr val="FF66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40" name="Vertical Scroll 39"/>
          <p:cNvSpPr/>
          <p:nvPr/>
        </p:nvSpPr>
        <p:spPr>
          <a:xfrm>
            <a:off x="6321344" y="1611944"/>
            <a:ext cx="366794" cy="369561"/>
          </a:xfrm>
          <a:prstGeom prst="verticalScroll">
            <a:avLst/>
          </a:prstGeom>
          <a:solidFill>
            <a:srgbClr val="FF66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Tree>
    <p:custDataLst>
      <p:tags r:id="rId1"/>
    </p:custDataLst>
    <p:extLst>
      <p:ext uri="{BB962C8B-B14F-4D97-AF65-F5344CB8AC3E}">
        <p14:creationId xmlns:p14="http://schemas.microsoft.com/office/powerpoint/2010/main" val="4051073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35" presetClass="emph" presetSubtype="0" fill="hold" nodeType="withEffect">
                                  <p:stCondLst>
                                    <p:cond delay="0"/>
                                  </p:stCondLst>
                                  <p:childTnLst>
                                    <p:anim calcmode="discrete" valueType="str">
                                      <p:cBhvr>
                                        <p:cTn id="8" dur="1000" fill="hold"/>
                                        <p:tgtEl>
                                          <p:spTgt spid="30"/>
                                        </p:tgtEl>
                                        <p:attrNameLst>
                                          <p:attrName>style.visibility</p:attrName>
                                        </p:attrNameLst>
                                      </p:cBhvr>
                                      <p:tavLst>
                                        <p:tav tm="0">
                                          <p:val>
                                            <p:strVal val="hidden"/>
                                          </p:val>
                                        </p:tav>
                                        <p:tav tm="50000">
                                          <p:val>
                                            <p:strVal val="visible"/>
                                          </p:val>
                                        </p:tav>
                                      </p:tavLst>
                                    </p:anim>
                                  </p:childTnLst>
                                </p:cTn>
                              </p:par>
                              <p:par>
                                <p:cTn id="9" presetID="35" presetClass="emph" presetSubtype="0" fill="hold" nodeType="withEffect">
                                  <p:stCondLst>
                                    <p:cond delay="0"/>
                                  </p:stCondLst>
                                  <p:childTnLst>
                                    <p:anim calcmode="discrete" valueType="str">
                                      <p:cBhvr>
                                        <p:cTn id="10" dur="1000" fill="hold"/>
                                        <p:tgtEl>
                                          <p:spTgt spid="33"/>
                                        </p:tgtEl>
                                        <p:attrNameLst>
                                          <p:attrName>style.visibility</p:attrName>
                                        </p:attrNameLst>
                                      </p:cBhvr>
                                      <p:tavLst>
                                        <p:tav tm="0">
                                          <p:val>
                                            <p:strVal val="hidden"/>
                                          </p:val>
                                        </p:tav>
                                        <p:tav tm="50000">
                                          <p:val>
                                            <p:strVal val="visible"/>
                                          </p:val>
                                        </p:tav>
                                      </p:tavLst>
                                    </p:anim>
                                  </p:childTnLst>
                                </p:cTn>
                              </p:par>
                              <p:par>
                                <p:cTn id="11" presetID="35" presetClass="emph" presetSubtype="0" fill="hold" nodeType="withEffect">
                                  <p:stCondLst>
                                    <p:cond delay="0"/>
                                  </p:stCondLst>
                                  <p:childTnLst>
                                    <p:anim calcmode="discrete" valueType="str">
                                      <p:cBhvr>
                                        <p:cTn id="12" dur="1000" fill="hold"/>
                                        <p:tgtEl>
                                          <p:spTgt spid="16"/>
                                        </p:tgtEl>
                                        <p:attrNameLst>
                                          <p:attrName>style.visibility</p:attrName>
                                        </p:attrNameLst>
                                      </p:cBhvr>
                                      <p:tavLst>
                                        <p:tav tm="0">
                                          <p:val>
                                            <p:strVal val="hidden"/>
                                          </p:val>
                                        </p:tav>
                                        <p:tav tm="50000">
                                          <p:val>
                                            <p:strVal val="visible"/>
                                          </p:val>
                                        </p:tav>
                                      </p:tavLst>
                                    </p:anim>
                                  </p:childTnLst>
                                </p:cTn>
                              </p:par>
                              <p:par>
                                <p:cTn id="13" presetID="35" presetClass="emph" presetSubtype="0" fill="hold" nodeType="withEffect">
                                  <p:stCondLst>
                                    <p:cond delay="0"/>
                                  </p:stCondLst>
                                  <p:childTnLst>
                                    <p:anim calcmode="discrete" valueType="str">
                                      <p:cBhvr>
                                        <p:cTn id="14" dur="1000" fill="hold"/>
                                        <p:tgtEl>
                                          <p:spTgt spid="19"/>
                                        </p:tgtEl>
                                        <p:attrNameLst>
                                          <p:attrName>style.visibility</p:attrName>
                                        </p:attrNameLst>
                                      </p:cBhvr>
                                      <p:tavLst>
                                        <p:tav tm="0">
                                          <p:val>
                                            <p:strVal val="hidden"/>
                                          </p:val>
                                        </p:tav>
                                        <p:tav tm="50000">
                                          <p:val>
                                            <p:strVal val="visible"/>
                                          </p:val>
                                        </p:tav>
                                      </p:tavLst>
                                    </p:anim>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35" presetClass="emph" presetSubtype="0" fill="hold" nodeType="withEffect">
                                  <p:stCondLst>
                                    <p:cond delay="0"/>
                                  </p:stCondLst>
                                  <p:childTnLst>
                                    <p:anim calcmode="discrete" valueType="str">
                                      <p:cBhvr>
                                        <p:cTn id="22" dur="1000" fill="hold"/>
                                        <p:tgtEl>
                                          <p:spTgt spid="16"/>
                                        </p:tgtEl>
                                        <p:attrNameLst>
                                          <p:attrName>style.visibility</p:attrName>
                                        </p:attrNameLst>
                                      </p:cBhvr>
                                      <p:tavLst>
                                        <p:tav tm="0">
                                          <p:val>
                                            <p:strVal val="hidden"/>
                                          </p:val>
                                        </p:tav>
                                        <p:tav tm="50000">
                                          <p:val>
                                            <p:strVal val="visible"/>
                                          </p:val>
                                        </p:tav>
                                      </p:tavLst>
                                    </p:anim>
                                  </p:childTnLst>
                                </p:cTn>
                              </p:par>
                              <p:par>
                                <p:cTn id="23" presetID="35" presetClass="emph" presetSubtype="0" fill="hold" nodeType="withEffect">
                                  <p:stCondLst>
                                    <p:cond delay="0"/>
                                  </p:stCondLst>
                                  <p:childTnLst>
                                    <p:anim calcmode="discrete" valueType="str">
                                      <p:cBhvr>
                                        <p:cTn id="24" dur="1000" fill="hold"/>
                                        <p:tgtEl>
                                          <p:spTgt spid="19"/>
                                        </p:tgtEl>
                                        <p:attrNameLst>
                                          <p:attrName>style.visibility</p:attrName>
                                        </p:attrNameLst>
                                      </p:cBhvr>
                                      <p:tavLst>
                                        <p:tav tm="0">
                                          <p:val>
                                            <p:strVal val="hidden"/>
                                          </p:val>
                                        </p:tav>
                                        <p:tav tm="50000">
                                          <p:val>
                                            <p:strVal val="visible"/>
                                          </p:val>
                                        </p:tav>
                                      </p:tavLst>
                                    </p:anim>
                                  </p:childTnLst>
                                </p:cTn>
                              </p:par>
                              <p:par>
                                <p:cTn id="25" presetID="35" presetClass="emph" presetSubtype="0" fill="hold" nodeType="withEffect">
                                  <p:stCondLst>
                                    <p:cond delay="0"/>
                                  </p:stCondLst>
                                  <p:childTnLst>
                                    <p:anim calcmode="discrete" valueType="str">
                                      <p:cBhvr>
                                        <p:cTn id="26" dur="1000" fill="hold"/>
                                        <p:tgtEl>
                                          <p:spTgt spid="30"/>
                                        </p:tgtEl>
                                        <p:attrNameLst>
                                          <p:attrName>style.visibility</p:attrName>
                                        </p:attrNameLst>
                                      </p:cBhvr>
                                      <p:tavLst>
                                        <p:tav tm="0">
                                          <p:val>
                                            <p:strVal val="hidden"/>
                                          </p:val>
                                        </p:tav>
                                        <p:tav tm="50000">
                                          <p:val>
                                            <p:strVal val="visible"/>
                                          </p:val>
                                        </p:tav>
                                      </p:tavLst>
                                    </p:anim>
                                  </p:childTnLst>
                                </p:cTn>
                              </p:par>
                              <p:par>
                                <p:cTn id="27" presetID="35" presetClass="emph" presetSubtype="0" fill="hold" nodeType="withEffect">
                                  <p:stCondLst>
                                    <p:cond delay="0"/>
                                  </p:stCondLst>
                                  <p:childTnLst>
                                    <p:anim calcmode="discrete" valueType="str">
                                      <p:cBhvr>
                                        <p:cTn id="28" dur="1000" fill="hold"/>
                                        <p:tgtEl>
                                          <p:spTgt spid="33"/>
                                        </p:tgtEl>
                                        <p:attrNameLst>
                                          <p:attrName>style.visibility</p:attrName>
                                        </p:attrNameLst>
                                      </p:cBhvr>
                                      <p:tavLst>
                                        <p:tav tm="0">
                                          <p:val>
                                            <p:strVal val="hidden"/>
                                          </p:val>
                                        </p:tav>
                                        <p:tav tm="50000">
                                          <p:val>
                                            <p:strVal val="visible"/>
                                          </p:val>
                                        </p:tav>
                                      </p:tavLst>
                                    </p:anim>
                                  </p:childTnLst>
                                </p:cTn>
                              </p:par>
                              <p:par>
                                <p:cTn id="29" presetID="35" presetClass="emph" presetSubtype="0" fill="hold" grpId="0" nodeType="withEffect">
                                  <p:stCondLst>
                                    <p:cond delay="0"/>
                                  </p:stCondLst>
                                  <p:childTnLst>
                                    <p:anim calcmode="discrete" valueType="str">
                                      <p:cBhvr>
                                        <p:cTn id="30" dur="1000" fill="hold"/>
                                        <p:tgtEl>
                                          <p:spTgt spid="40"/>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xEl>
                                              <p:pRg st="2" end="2"/>
                                            </p:txEl>
                                          </p:spTgt>
                                        </p:tgtEl>
                                        <p:attrNameLst>
                                          <p:attrName>style.visibility</p:attrName>
                                        </p:attrNameLst>
                                      </p:cBhvr>
                                      <p:to>
                                        <p:strVal val="visible"/>
                                      </p:to>
                                    </p:set>
                                  </p:childTnLst>
                                </p:cTn>
                              </p:par>
                              <p:par>
                                <p:cTn id="35" presetID="35" presetClass="emph" presetSubtype="0" fill="hold" grpId="0" nodeType="withEffect">
                                  <p:stCondLst>
                                    <p:cond delay="0"/>
                                  </p:stCondLst>
                                  <p:childTnLst>
                                    <p:anim calcmode="discrete" valueType="str">
                                      <p:cBhvr>
                                        <p:cTn id="36" dur="1000" fill="hold"/>
                                        <p:tgtEl>
                                          <p:spTgt spid="12"/>
                                        </p:tgtEl>
                                        <p:attrNameLst>
                                          <p:attrName>style.visibility</p:attrName>
                                        </p:attrNameLst>
                                      </p:cBhvr>
                                      <p:tavLst>
                                        <p:tav tm="0">
                                          <p:val>
                                            <p:strVal val="hidden"/>
                                          </p:val>
                                        </p:tav>
                                        <p:tav tm="50000">
                                          <p:val>
                                            <p:strVal val="visible"/>
                                          </p:val>
                                        </p:tav>
                                      </p:tavLst>
                                    </p:anim>
                                  </p:childTnLst>
                                </p:cTn>
                              </p:par>
                              <p:par>
                                <p:cTn id="37" presetID="35" presetClass="emph" presetSubtype="0" fill="hold" grpId="0" nodeType="withEffect">
                                  <p:stCondLst>
                                    <p:cond delay="0"/>
                                  </p:stCondLst>
                                  <p:childTnLst>
                                    <p:anim calcmode="discrete" valueType="str">
                                      <p:cBhvr>
                                        <p:cTn id="38" dur="1000" fill="hold"/>
                                        <p:tgtEl>
                                          <p:spTgt spid="13"/>
                                        </p:tgtEl>
                                        <p:attrNameLst>
                                          <p:attrName>style.visibility</p:attrName>
                                        </p:attrNameLst>
                                      </p:cBhvr>
                                      <p:tavLst>
                                        <p:tav tm="0">
                                          <p:val>
                                            <p:strVal val="hidden"/>
                                          </p:val>
                                        </p:tav>
                                        <p:tav tm="50000">
                                          <p:val>
                                            <p:strVal val="visible"/>
                                          </p:val>
                                        </p:tav>
                                      </p:tavLst>
                                    </p:anim>
                                  </p:childTnLst>
                                </p:cTn>
                              </p:par>
                              <p:par>
                                <p:cTn id="39" presetID="35" presetClass="emph" presetSubtype="0" fill="hold" grpId="0" nodeType="withEffect">
                                  <p:stCondLst>
                                    <p:cond delay="0"/>
                                  </p:stCondLst>
                                  <p:childTnLst>
                                    <p:anim calcmode="discrete" valueType="str">
                                      <p:cBhvr>
                                        <p:cTn id="40" dur="1000" fill="hold"/>
                                        <p:tgtEl>
                                          <p:spTgt spid="14"/>
                                        </p:tgtEl>
                                        <p:attrNameLst>
                                          <p:attrName>style.visibility</p:attrName>
                                        </p:attrNameLst>
                                      </p:cBhvr>
                                      <p:tavLst>
                                        <p:tav tm="0">
                                          <p:val>
                                            <p:strVal val="hidden"/>
                                          </p:val>
                                        </p:tav>
                                        <p:tav tm="50000">
                                          <p:val>
                                            <p:strVal val="visible"/>
                                          </p:val>
                                        </p:tav>
                                      </p:tavLst>
                                    </p:anim>
                                  </p:childTnLst>
                                </p:cTn>
                              </p:par>
                              <p:par>
                                <p:cTn id="41" presetID="35" presetClass="emph" presetSubtype="0" fill="hold" grpId="0" nodeType="withEffect">
                                  <p:stCondLst>
                                    <p:cond delay="0"/>
                                  </p:stCondLst>
                                  <p:childTnLst>
                                    <p:anim calcmode="discrete" valueType="str">
                                      <p:cBhvr>
                                        <p:cTn id="42"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xEl>
                                              <p:pRg st="3" end="3"/>
                                            </p:txEl>
                                          </p:spTgt>
                                        </p:tgtEl>
                                        <p:attrNameLst>
                                          <p:attrName>style.visibility</p:attrName>
                                        </p:attrNameLst>
                                      </p:cBhvr>
                                      <p:to>
                                        <p:strVal val="visible"/>
                                      </p:to>
                                    </p:set>
                                  </p:childTnLst>
                                </p:cTn>
                              </p:par>
                              <p:par>
                                <p:cTn id="47" presetID="35" presetClass="emph" presetSubtype="0" fill="hold" grpId="1" nodeType="withEffect">
                                  <p:stCondLst>
                                    <p:cond delay="0"/>
                                  </p:stCondLst>
                                  <p:childTnLst>
                                    <p:anim calcmode="discrete" valueType="str">
                                      <p:cBhvr>
                                        <p:cTn id="48" dur="1000" fill="hold"/>
                                        <p:tgtEl>
                                          <p:spTgt spid="12"/>
                                        </p:tgtEl>
                                        <p:attrNameLst>
                                          <p:attrName>style.visibility</p:attrName>
                                        </p:attrNameLst>
                                      </p:cBhvr>
                                      <p:tavLst>
                                        <p:tav tm="0">
                                          <p:val>
                                            <p:strVal val="hidden"/>
                                          </p:val>
                                        </p:tav>
                                        <p:tav tm="50000">
                                          <p:val>
                                            <p:strVal val="visible"/>
                                          </p:val>
                                        </p:tav>
                                      </p:tavLst>
                                    </p:anim>
                                  </p:childTnLst>
                                </p:cTn>
                              </p:par>
                              <p:par>
                                <p:cTn id="49" presetID="35" presetClass="emph" presetSubtype="0" fill="hold" grpId="1" nodeType="withEffect">
                                  <p:stCondLst>
                                    <p:cond delay="0"/>
                                  </p:stCondLst>
                                  <p:childTnLst>
                                    <p:anim calcmode="discrete" valueType="str">
                                      <p:cBhvr>
                                        <p:cTn id="50" dur="1000" fill="hold"/>
                                        <p:tgtEl>
                                          <p:spTgt spid="13"/>
                                        </p:tgtEl>
                                        <p:attrNameLst>
                                          <p:attrName>style.visibility</p:attrName>
                                        </p:attrNameLst>
                                      </p:cBhvr>
                                      <p:tavLst>
                                        <p:tav tm="0">
                                          <p:val>
                                            <p:strVal val="hidden"/>
                                          </p:val>
                                        </p:tav>
                                        <p:tav tm="50000">
                                          <p:val>
                                            <p:strVal val="visible"/>
                                          </p:val>
                                        </p:tav>
                                      </p:tavLst>
                                    </p:anim>
                                  </p:childTnLst>
                                </p:cTn>
                              </p:par>
                              <p:par>
                                <p:cTn id="51" presetID="35" presetClass="emph" presetSubtype="0" fill="hold" grpId="1" nodeType="withEffect">
                                  <p:stCondLst>
                                    <p:cond delay="0"/>
                                  </p:stCondLst>
                                  <p:childTnLst>
                                    <p:anim calcmode="discrete" valueType="str">
                                      <p:cBhvr>
                                        <p:cTn id="52" dur="1000" fill="hold"/>
                                        <p:tgtEl>
                                          <p:spTgt spid="14"/>
                                        </p:tgtEl>
                                        <p:attrNameLst>
                                          <p:attrName>style.visibility</p:attrName>
                                        </p:attrNameLst>
                                      </p:cBhvr>
                                      <p:tavLst>
                                        <p:tav tm="0">
                                          <p:val>
                                            <p:strVal val="hidden"/>
                                          </p:val>
                                        </p:tav>
                                        <p:tav tm="50000">
                                          <p:val>
                                            <p:strVal val="visible"/>
                                          </p:val>
                                        </p:tav>
                                      </p:tavLst>
                                    </p:anim>
                                  </p:childTnLst>
                                </p:cTn>
                              </p:par>
                              <p:par>
                                <p:cTn id="53" presetID="35" presetClass="emph" presetSubtype="0" fill="hold" grpId="1" nodeType="withEffect">
                                  <p:stCondLst>
                                    <p:cond delay="0"/>
                                  </p:stCondLst>
                                  <p:childTnLst>
                                    <p:anim calcmode="discrete" valueType="str">
                                      <p:cBhvr>
                                        <p:cTn id="54" dur="1000" fill="hold"/>
                                        <p:tgtEl>
                                          <p:spTgt spid="15"/>
                                        </p:tgtEl>
                                        <p:attrNameLst>
                                          <p:attrName>style.visibility</p:attrName>
                                        </p:attrNameLst>
                                      </p:cBhvr>
                                      <p:tavLst>
                                        <p:tav tm="0">
                                          <p:val>
                                            <p:strVal val="hidden"/>
                                          </p:val>
                                        </p:tav>
                                        <p:tav tm="50000">
                                          <p:val>
                                            <p:strVal val="visible"/>
                                          </p:val>
                                        </p:tav>
                                      </p:tavLst>
                                    </p:anim>
                                  </p:childTnLst>
                                </p:cTn>
                              </p:par>
                              <p:par>
                                <p:cTn id="55" presetID="35" presetClass="emph" presetSubtype="0" fill="hold" grpId="0" nodeType="withEffect">
                                  <p:stCondLst>
                                    <p:cond delay="0"/>
                                  </p:stCondLst>
                                  <p:childTnLst>
                                    <p:anim calcmode="discrete" valueType="str">
                                      <p:cBhvr>
                                        <p:cTn id="56"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29" grpId="0" animBg="1"/>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Two Handoff Types</a:t>
            </a:r>
            <a:endParaRPr lang="en-US" dirty="0"/>
          </a:p>
        </p:txBody>
      </p:sp>
      <p:sp>
        <p:nvSpPr>
          <p:cNvPr id="3" name="Content Placeholder 2"/>
          <p:cNvSpPr>
            <a:spLocks noGrp="1"/>
          </p:cNvSpPr>
          <p:nvPr>
            <p:ph sz="half" idx="1"/>
          </p:nvPr>
        </p:nvSpPr>
        <p:spPr>
          <a:xfrm>
            <a:off x="457200" y="1361419"/>
            <a:ext cx="4191000" cy="3766182"/>
          </a:xfrm>
        </p:spPr>
        <p:txBody>
          <a:bodyPr>
            <a:normAutofit fontScale="92500" lnSpcReduction="20000"/>
          </a:bodyPr>
          <a:lstStyle/>
          <a:p>
            <a:r>
              <a:rPr lang="en-US" dirty="0" smtClean="0"/>
              <a:t>Idle (w/o traffic)</a:t>
            </a:r>
          </a:p>
          <a:p>
            <a:pPr lvl="1"/>
            <a:r>
              <a:rPr lang="en-US" dirty="0" smtClean="0">
                <a:solidFill>
                  <a:srgbClr val="BB0000"/>
                </a:solidFill>
              </a:rPr>
              <a:t>Regulated </a:t>
            </a:r>
            <a:r>
              <a:rPr lang="en-US" dirty="0"/>
              <a:t>by 3GPP </a:t>
            </a:r>
            <a:r>
              <a:rPr lang="en-US" dirty="0" smtClean="0"/>
              <a:t>standards</a:t>
            </a:r>
          </a:p>
          <a:p>
            <a:pPr lvl="1"/>
            <a:r>
              <a:rPr lang="en-US" dirty="0" smtClean="0"/>
              <a:t>Based on radio evaluation</a:t>
            </a:r>
            <a:endParaRPr lang="en-US" dirty="0" smtClean="0">
              <a:solidFill>
                <a:srgbClr val="BB0000"/>
              </a:solidFill>
            </a:endParaRPr>
          </a:p>
          <a:p>
            <a:pPr lvl="1"/>
            <a:r>
              <a:rPr lang="fr-FR" i="1" dirty="0" err="1"/>
              <a:t>F</a:t>
            </a:r>
            <a:r>
              <a:rPr lang="fr-FR" i="1" baseline="-25000" dirty="0" err="1"/>
              <a:t>s</a:t>
            </a:r>
            <a:r>
              <a:rPr lang="en-US" dirty="0"/>
              <a:t>: decision </a:t>
            </a:r>
            <a:r>
              <a:rPr lang="en-US" altLang="zh-CN" dirty="0"/>
              <a:t>logic</a:t>
            </a:r>
            <a:r>
              <a:rPr lang="zh-CN" altLang="en-US" dirty="0"/>
              <a:t> </a:t>
            </a:r>
            <a:r>
              <a:rPr lang="en-US" dirty="0" smtClean="0">
                <a:solidFill>
                  <a:srgbClr val="BB0000"/>
                </a:solidFill>
              </a:rPr>
              <a:t>known </a:t>
            </a:r>
            <a:endParaRPr lang="en-US" dirty="0" smtClean="0"/>
          </a:p>
          <a:p>
            <a:pPr lvl="1"/>
            <a:r>
              <a:rPr lang="en-US" i="1" dirty="0" smtClean="0"/>
              <a:t>C</a:t>
            </a:r>
            <a:r>
              <a:rPr lang="en-US" dirty="0"/>
              <a:t>: set of candidate cells</a:t>
            </a:r>
            <a:r>
              <a:rPr lang="zh-CN" altLang="en-US" dirty="0"/>
              <a:t> </a:t>
            </a:r>
            <a:r>
              <a:rPr lang="en-US" altLang="zh-CN" dirty="0" smtClean="0"/>
              <a:t>+ (</a:t>
            </a:r>
            <a:r>
              <a:rPr lang="en-US" altLang="zh-CN" dirty="0"/>
              <a:t>with</a:t>
            </a:r>
            <a:r>
              <a:rPr lang="zh-CN" altLang="en-US" dirty="0"/>
              <a:t> </a:t>
            </a:r>
            <a:r>
              <a:rPr lang="en-US" altLang="zh-CN" dirty="0"/>
              <a:t>runtime</a:t>
            </a:r>
            <a:r>
              <a:rPr lang="zh-CN" altLang="en-US" dirty="0"/>
              <a:t> </a:t>
            </a:r>
            <a:r>
              <a:rPr lang="en-US" altLang="zh-CN" dirty="0" smtClean="0">
                <a:solidFill>
                  <a:srgbClr val="BB0000"/>
                </a:solidFill>
              </a:rPr>
              <a:t>radio quality </a:t>
            </a:r>
            <a:r>
              <a:rPr lang="en-US" altLang="zh-CN" dirty="0" smtClean="0"/>
              <a:t>meas.)</a:t>
            </a:r>
          </a:p>
          <a:p>
            <a:pPr lvl="1"/>
            <a:r>
              <a:rPr lang="en-US" altLang="zh-CN" i="1" dirty="0" smtClean="0"/>
              <a:t>P</a:t>
            </a:r>
            <a:r>
              <a:rPr lang="en-US" altLang="zh-CN" dirty="0"/>
              <a:t>:</a:t>
            </a:r>
            <a:r>
              <a:rPr lang="zh-CN" altLang="en-US" dirty="0"/>
              <a:t>  </a:t>
            </a:r>
            <a:r>
              <a:rPr lang="en-US" altLang="zh-CN" dirty="0"/>
              <a:t>configurable</a:t>
            </a:r>
            <a:r>
              <a:rPr lang="zh-CN" altLang="en-US" dirty="0"/>
              <a:t> </a:t>
            </a:r>
            <a:r>
              <a:rPr lang="en-US" altLang="zh-CN" dirty="0" smtClean="0"/>
              <a:t>parameters (</a:t>
            </a:r>
            <a:r>
              <a:rPr lang="en-US" altLang="zh-CN" dirty="0" smtClean="0">
                <a:solidFill>
                  <a:srgbClr val="BB0000"/>
                </a:solidFill>
              </a:rPr>
              <a:t>thresholds and preferences</a:t>
            </a:r>
            <a:r>
              <a:rPr lang="en-US" altLang="zh-CN" dirty="0" smtClean="0"/>
              <a:t>)</a:t>
            </a:r>
            <a:endParaRPr lang="en-US" dirty="0"/>
          </a:p>
          <a:p>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39</a:t>
            </a:fld>
            <a:endParaRPr lang="en-US"/>
          </a:p>
        </p:txBody>
      </p:sp>
      <p:sp>
        <p:nvSpPr>
          <p:cNvPr id="7" name="Rectangle 6"/>
          <p:cNvSpPr/>
          <p:nvPr/>
        </p:nvSpPr>
        <p:spPr>
          <a:xfrm>
            <a:off x="3829937" y="838199"/>
            <a:ext cx="2601159" cy="523220"/>
          </a:xfrm>
          <a:prstGeom prst="rect">
            <a:avLst/>
          </a:prstGeom>
        </p:spPr>
        <p:txBody>
          <a:bodyPr wrap="none">
            <a:spAutoFit/>
          </a:bodyPr>
          <a:lstStyle/>
          <a:p>
            <a:r>
              <a:rPr lang="en-US" altLang="zh-CN" sz="2800" dirty="0" smtClean="0">
                <a:solidFill>
                  <a:srgbClr val="BB0000"/>
                </a:solidFill>
              </a:rPr>
              <a:t>s</a:t>
            </a:r>
            <a:r>
              <a:rPr lang="en-US" altLang="zh-CN" sz="2800" dirty="0" smtClean="0">
                <a:solidFill>
                  <a:srgbClr val="BB0000"/>
                </a:solidFill>
                <a:sym typeface="Wingdings"/>
              </a:rPr>
              <a:t>[</a:t>
            </a:r>
            <a:r>
              <a:rPr lang="en-US" sz="2800" i="1" dirty="0" smtClean="0">
                <a:solidFill>
                  <a:srgbClr val="BB0000"/>
                </a:solidFill>
              </a:rPr>
              <a:t>t =</a:t>
            </a:r>
            <a:r>
              <a:rPr lang="fr-FR" sz="2800" i="1" dirty="0" smtClean="0">
                <a:solidFill>
                  <a:srgbClr val="BB0000"/>
                </a:solidFill>
              </a:rPr>
              <a:t> </a:t>
            </a:r>
            <a:r>
              <a:rPr lang="fr-FR" sz="2800" i="1" dirty="0" err="1" smtClean="0">
                <a:solidFill>
                  <a:srgbClr val="BB0000"/>
                </a:solidFill>
              </a:rPr>
              <a:t>F</a:t>
            </a:r>
            <a:r>
              <a:rPr lang="fr-FR" sz="2800" i="1" baseline="-25000" dirty="0" err="1" smtClean="0">
                <a:solidFill>
                  <a:srgbClr val="BB0000"/>
                </a:solidFill>
              </a:rPr>
              <a:t>s</a:t>
            </a:r>
            <a:r>
              <a:rPr lang="fr-FR" sz="2800" dirty="0" smtClean="0">
                <a:solidFill>
                  <a:srgbClr val="BB0000"/>
                </a:solidFill>
              </a:rPr>
              <a:t>(</a:t>
            </a:r>
            <a:r>
              <a:rPr lang="en-US" altLang="zh-CN" sz="2800" i="1" dirty="0" smtClean="0">
                <a:solidFill>
                  <a:srgbClr val="BB0000"/>
                </a:solidFill>
              </a:rPr>
              <a:t>C,P</a:t>
            </a:r>
            <a:r>
              <a:rPr lang="fr-FR" sz="2800" dirty="0" smtClean="0">
                <a:solidFill>
                  <a:srgbClr val="BB0000"/>
                </a:solidFill>
              </a:rPr>
              <a:t>)</a:t>
            </a:r>
            <a:r>
              <a:rPr lang="en-US" altLang="zh-CN" sz="2800" dirty="0" smtClean="0">
                <a:solidFill>
                  <a:srgbClr val="BB0000"/>
                </a:solidFill>
              </a:rPr>
              <a:t>]</a:t>
            </a:r>
            <a:endParaRPr lang="fr-FR" sz="2800" dirty="0">
              <a:solidFill>
                <a:srgbClr val="BB0000"/>
              </a:solidFill>
            </a:endParaRPr>
          </a:p>
        </p:txBody>
      </p:sp>
      <p:grpSp>
        <p:nvGrpSpPr>
          <p:cNvPr id="14" name="Group 13"/>
          <p:cNvGrpSpPr/>
          <p:nvPr/>
        </p:nvGrpSpPr>
        <p:grpSpPr>
          <a:xfrm>
            <a:off x="4648200" y="1422400"/>
            <a:ext cx="4279900" cy="2826123"/>
            <a:chOff x="4876800" y="1905000"/>
            <a:chExt cx="4279900" cy="2826123"/>
          </a:xfrm>
        </p:grpSpPr>
        <p:sp>
          <p:nvSpPr>
            <p:cNvPr id="12" name="Rounded Rectangle 11"/>
            <p:cNvSpPr/>
            <p:nvPr/>
          </p:nvSpPr>
          <p:spPr>
            <a:xfrm>
              <a:off x="4876800" y="1905000"/>
              <a:ext cx="4267200" cy="2826123"/>
            </a:xfrm>
            <a:prstGeom prst="roundRect">
              <a:avLst/>
            </a:prstGeom>
            <a:noFill/>
            <a:ln>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593225477"/>
                </p:ext>
              </p:extLst>
            </p:nvPr>
          </p:nvGraphicFramePr>
          <p:xfrm>
            <a:off x="5041900" y="2260599"/>
            <a:ext cx="3886200" cy="2239645"/>
          </p:xfrm>
          <a:graphic>
            <a:graphicData uri="http://schemas.openxmlformats.org/presentationml/2006/ole">
              <mc:AlternateContent xmlns:mc="http://schemas.openxmlformats.org/markup-compatibility/2006">
                <mc:Choice xmlns:v="urn:schemas-microsoft-com:vml" Requires="v">
                  <p:oleObj spid="_x0000_s25678" name="Equation" r:id="rId4" imgW="5080000" imgH="2641600" progId="Equation.3">
                    <p:embed/>
                  </p:oleObj>
                </mc:Choice>
                <mc:Fallback>
                  <p:oleObj name="Equation" r:id="rId4" imgW="5080000" imgH="2641600" progId="Equation.3">
                    <p:embed/>
                    <p:pic>
                      <p:nvPicPr>
                        <p:cNvPr id="0" name=""/>
                        <p:cNvPicPr/>
                        <p:nvPr/>
                      </p:nvPicPr>
                      <p:blipFill>
                        <a:blip r:embed="rId5"/>
                        <a:stretch>
                          <a:fillRect/>
                        </a:stretch>
                      </p:blipFill>
                      <p:spPr>
                        <a:xfrm>
                          <a:off x="5041900" y="2260599"/>
                          <a:ext cx="3886200" cy="2239645"/>
                        </a:xfrm>
                        <a:prstGeom prst="rect">
                          <a:avLst/>
                        </a:prstGeom>
                      </p:spPr>
                    </p:pic>
                  </p:oleObj>
                </mc:Fallback>
              </mc:AlternateContent>
            </a:graphicData>
          </a:graphic>
        </p:graphicFrame>
        <p:sp>
          <p:nvSpPr>
            <p:cNvPr id="13" name="Rectangle 12"/>
            <p:cNvSpPr/>
            <p:nvPr/>
          </p:nvSpPr>
          <p:spPr>
            <a:xfrm>
              <a:off x="5687782" y="2167234"/>
              <a:ext cx="3468918" cy="461665"/>
            </a:xfrm>
            <a:prstGeom prst="rect">
              <a:avLst/>
            </a:prstGeom>
          </p:spPr>
          <p:txBody>
            <a:bodyPr wrap="none">
              <a:spAutoFit/>
            </a:bodyPr>
            <a:lstStyle/>
            <a:p>
              <a:r>
                <a:rPr lang="en-US" sz="2400" dirty="0" smtClean="0"/>
                <a:t>C wins if one is satisfied </a:t>
              </a:r>
              <a:endParaRPr lang="en-US" sz="2400" dirty="0"/>
            </a:p>
          </p:txBody>
        </p:sp>
      </p:grpSp>
      <p:sp>
        <p:nvSpPr>
          <p:cNvPr id="15" name="Rectangle 14"/>
          <p:cNvSpPr/>
          <p:nvPr/>
        </p:nvSpPr>
        <p:spPr>
          <a:xfrm>
            <a:off x="4775024" y="4248523"/>
            <a:ext cx="1656072" cy="461665"/>
          </a:xfrm>
          <a:prstGeom prst="rect">
            <a:avLst/>
          </a:prstGeom>
        </p:spPr>
        <p:txBody>
          <a:bodyPr wrap="none">
            <a:spAutoFit/>
          </a:bodyPr>
          <a:lstStyle/>
          <a:p>
            <a:r>
              <a:rPr lang="en-US" sz="2400" u="sng" dirty="0">
                <a:solidFill>
                  <a:srgbClr val="BB0000"/>
                </a:solidFill>
              </a:rPr>
              <a:t>preference</a:t>
            </a:r>
          </a:p>
        </p:txBody>
      </p:sp>
      <p:sp>
        <p:nvSpPr>
          <p:cNvPr id="16" name="Rectangle 15"/>
          <p:cNvSpPr/>
          <p:nvPr/>
        </p:nvSpPr>
        <p:spPr>
          <a:xfrm>
            <a:off x="6565900" y="4235823"/>
            <a:ext cx="2357737" cy="830997"/>
          </a:xfrm>
          <a:prstGeom prst="rect">
            <a:avLst/>
          </a:prstGeom>
        </p:spPr>
        <p:txBody>
          <a:bodyPr wrap="none">
            <a:spAutoFit/>
          </a:bodyPr>
          <a:lstStyle/>
          <a:p>
            <a:pPr lvl="1" algn="ctr"/>
            <a:r>
              <a:rPr lang="en-US" sz="2400" u="sng" dirty="0">
                <a:solidFill>
                  <a:srgbClr val="BB0000"/>
                </a:solidFill>
              </a:rPr>
              <a:t>radio </a:t>
            </a:r>
            <a:r>
              <a:rPr lang="en-US" sz="2400" u="sng" dirty="0" smtClean="0">
                <a:solidFill>
                  <a:srgbClr val="BB0000"/>
                </a:solidFill>
              </a:rPr>
              <a:t>evaluation</a:t>
            </a:r>
          </a:p>
          <a:p>
            <a:pPr lvl="1" algn="ctr"/>
            <a:r>
              <a:rPr lang="en-US" sz="2400" dirty="0" smtClean="0">
                <a:solidFill>
                  <a:srgbClr val="BB0000"/>
                </a:solidFill>
              </a:rPr>
              <a:t>(threshold)</a:t>
            </a:r>
            <a:endParaRPr lang="en-US" sz="2400" dirty="0">
              <a:solidFill>
                <a:srgbClr val="BB0000"/>
              </a:solidFill>
            </a:endParaRPr>
          </a:p>
        </p:txBody>
      </p:sp>
    </p:spTree>
    <p:extLst>
      <p:ext uri="{BB962C8B-B14F-4D97-AF65-F5344CB8AC3E}">
        <p14:creationId xmlns:p14="http://schemas.microsoft.com/office/powerpoint/2010/main" val="1836810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724150" y="2198497"/>
            <a:ext cx="3543773" cy="1593850"/>
          </a:xfrm>
          <a:prstGeom prst="rect">
            <a:avLst/>
          </a:prstGeom>
        </p:spPr>
      </p:pic>
      <p:sp>
        <p:nvSpPr>
          <p:cNvPr id="29" name="椭圆 172"/>
          <p:cNvSpPr/>
          <p:nvPr/>
        </p:nvSpPr>
        <p:spPr>
          <a:xfrm>
            <a:off x="1035414" y="2291048"/>
            <a:ext cx="2843784" cy="1013852"/>
          </a:xfrm>
          <a:prstGeom prst="ellipse">
            <a:avLst/>
          </a:prstGeom>
          <a:solidFill>
            <a:srgbClr val="92D050">
              <a:alpha val="64706"/>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30" name="椭圆 172"/>
          <p:cNvSpPr/>
          <p:nvPr/>
        </p:nvSpPr>
        <p:spPr>
          <a:xfrm>
            <a:off x="3060477" y="1784122"/>
            <a:ext cx="2843784" cy="1013852"/>
          </a:xfrm>
          <a:prstGeom prst="ellipse">
            <a:avLst/>
          </a:prstGeom>
          <a:solidFill>
            <a:srgbClr val="B1001C">
              <a:alpha val="50000"/>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40" name="椭圆 172"/>
          <p:cNvSpPr/>
          <p:nvPr/>
        </p:nvSpPr>
        <p:spPr>
          <a:xfrm>
            <a:off x="5217785" y="2107687"/>
            <a:ext cx="2843784" cy="1013852"/>
          </a:xfrm>
          <a:prstGeom prst="ellipse">
            <a:avLst/>
          </a:prstGeom>
          <a:solidFill>
            <a:srgbClr val="00B0F0">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41" name="椭圆 172"/>
          <p:cNvSpPr/>
          <p:nvPr/>
        </p:nvSpPr>
        <p:spPr>
          <a:xfrm>
            <a:off x="6553200" y="2924623"/>
            <a:ext cx="2843784" cy="1013852"/>
          </a:xfrm>
          <a:prstGeom prst="ellipse">
            <a:avLst/>
          </a:prstGeom>
          <a:solidFill>
            <a:srgbClr val="6D5000">
              <a:alpha val="50000"/>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28" name="椭圆 172"/>
          <p:cNvSpPr/>
          <p:nvPr/>
        </p:nvSpPr>
        <p:spPr>
          <a:xfrm>
            <a:off x="0" y="3118615"/>
            <a:ext cx="2847478" cy="1013852"/>
          </a:xfrm>
          <a:prstGeom prst="ellipse">
            <a:avLst/>
          </a:prstGeom>
          <a:solidFill>
            <a:srgbClr val="B34400">
              <a:alpha val="64706"/>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2" name="Title 1"/>
          <p:cNvSpPr>
            <a:spLocks noGrp="1"/>
          </p:cNvSpPr>
          <p:nvPr>
            <p:ph type="title"/>
          </p:nvPr>
        </p:nvSpPr>
        <p:spPr/>
        <p:txBody>
          <a:bodyPr>
            <a:normAutofit fontScale="90000"/>
          </a:bodyPr>
          <a:lstStyle/>
          <a:p>
            <a:r>
              <a:rPr lang="en-US" b="1" dirty="0"/>
              <a:t>“Always Connected</a:t>
            </a:r>
            <a:r>
              <a:rPr lang="en-US" b="1" dirty="0" smtClean="0"/>
              <a:t>” </a:t>
            </a:r>
            <a:r>
              <a:rPr lang="en-US" dirty="0" smtClean="0"/>
              <a:t>via Mobility Support (Handoff)  </a:t>
            </a:r>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4</a:t>
            </a:fld>
            <a:endParaRPr lang="en-US"/>
          </a:p>
        </p:txBody>
      </p:sp>
      <p:cxnSp>
        <p:nvCxnSpPr>
          <p:cNvPr id="20" name="Straight Connector 19"/>
          <p:cNvCxnSpPr>
            <a:endCxn id="6" idx="0"/>
          </p:cNvCxnSpPr>
          <p:nvPr/>
        </p:nvCxnSpPr>
        <p:spPr>
          <a:xfrm>
            <a:off x="4482369" y="1973208"/>
            <a:ext cx="13668" cy="22528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2538394" y="2306842"/>
            <a:ext cx="187690" cy="584528"/>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6200000" flipH="1">
            <a:off x="2133489" y="2537674"/>
            <a:ext cx="79830" cy="2028597"/>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26"/>
          <p:cNvCxnSpPr/>
          <p:nvPr/>
        </p:nvCxnSpPr>
        <p:spPr>
          <a:xfrm rot="5400000">
            <a:off x="6691172" y="2221491"/>
            <a:ext cx="60603" cy="2680191"/>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23"/>
          <p:cNvCxnSpPr/>
          <p:nvPr/>
        </p:nvCxnSpPr>
        <p:spPr>
          <a:xfrm flipV="1">
            <a:off x="5981700" y="2505261"/>
            <a:ext cx="736600" cy="109352"/>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4" name="Picture 364" descr="iphone_stylized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50" y="3642376"/>
            <a:ext cx="425118" cy="1169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4246574" y="1026950"/>
            <a:ext cx="425724" cy="962136"/>
          </a:xfrm>
          <a:prstGeom prst="rect">
            <a:avLst/>
          </a:prstGeom>
        </p:spPr>
      </p:pic>
      <p:pic>
        <p:nvPicPr>
          <p:cNvPr id="13" name="Picture 12"/>
          <p:cNvPicPr>
            <a:picLocks noChangeAspect="1"/>
          </p:cNvPicPr>
          <p:nvPr/>
        </p:nvPicPr>
        <p:blipFill>
          <a:blip r:embed="rId6"/>
          <a:stretch>
            <a:fillRect/>
          </a:stretch>
        </p:blipFill>
        <p:spPr>
          <a:xfrm>
            <a:off x="2111375" y="1528250"/>
            <a:ext cx="425724" cy="962136"/>
          </a:xfrm>
          <a:prstGeom prst="rect">
            <a:avLst/>
          </a:prstGeom>
        </p:spPr>
      </p:pic>
      <p:pic>
        <p:nvPicPr>
          <p:cNvPr id="14" name="Picture 13"/>
          <p:cNvPicPr>
            <a:picLocks noChangeAspect="1"/>
          </p:cNvPicPr>
          <p:nvPr/>
        </p:nvPicPr>
        <p:blipFill>
          <a:blip r:embed="rId7"/>
          <a:stretch>
            <a:fillRect/>
          </a:stretch>
        </p:blipFill>
        <p:spPr>
          <a:xfrm>
            <a:off x="6505438" y="1452470"/>
            <a:ext cx="425724" cy="962136"/>
          </a:xfrm>
          <a:prstGeom prst="rect">
            <a:avLst/>
          </a:prstGeom>
        </p:spPr>
      </p:pic>
      <p:pic>
        <p:nvPicPr>
          <p:cNvPr id="15" name="Picture 14"/>
          <p:cNvPicPr>
            <a:picLocks noChangeAspect="1"/>
          </p:cNvPicPr>
          <p:nvPr/>
        </p:nvPicPr>
        <p:blipFill>
          <a:blip r:embed="rId8"/>
          <a:stretch>
            <a:fillRect/>
          </a:stretch>
        </p:blipFill>
        <p:spPr>
          <a:xfrm>
            <a:off x="918867" y="2543875"/>
            <a:ext cx="425724" cy="962136"/>
          </a:xfrm>
          <a:prstGeom prst="rect">
            <a:avLst/>
          </a:prstGeom>
        </p:spPr>
      </p:pic>
      <p:pic>
        <p:nvPicPr>
          <p:cNvPr id="16" name="Picture 15"/>
          <p:cNvPicPr>
            <a:picLocks noChangeAspect="1"/>
          </p:cNvPicPr>
          <p:nvPr/>
        </p:nvPicPr>
        <p:blipFill>
          <a:blip r:embed="rId9"/>
          <a:stretch>
            <a:fillRect/>
          </a:stretch>
        </p:blipFill>
        <p:spPr>
          <a:xfrm>
            <a:off x="7832968" y="2469413"/>
            <a:ext cx="425724" cy="962136"/>
          </a:xfrm>
          <a:prstGeom prst="rect">
            <a:avLst/>
          </a:prstGeom>
        </p:spPr>
      </p:pic>
      <p:cxnSp>
        <p:nvCxnSpPr>
          <p:cNvPr id="32" name="Straight Connector 66"/>
          <p:cNvCxnSpPr>
            <a:stCxn id="29" idx="3"/>
          </p:cNvCxnSpPr>
          <p:nvPr/>
        </p:nvCxnSpPr>
        <p:spPr>
          <a:xfrm flipV="1">
            <a:off x="1451877" y="1802845"/>
            <a:ext cx="769937" cy="1353580"/>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66"/>
          <p:cNvCxnSpPr/>
          <p:nvPr/>
        </p:nvCxnSpPr>
        <p:spPr>
          <a:xfrm flipV="1">
            <a:off x="678028" y="3075562"/>
            <a:ext cx="282410" cy="758743"/>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66"/>
          <p:cNvCxnSpPr>
            <a:stCxn id="40" idx="1"/>
          </p:cNvCxnSpPr>
          <p:nvPr/>
        </p:nvCxnSpPr>
        <p:spPr>
          <a:xfrm flipV="1">
            <a:off x="5634248" y="1692759"/>
            <a:ext cx="908382" cy="563403"/>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Connector 66"/>
          <p:cNvCxnSpPr/>
          <p:nvPr/>
        </p:nvCxnSpPr>
        <p:spPr>
          <a:xfrm flipV="1">
            <a:off x="7689312" y="2797974"/>
            <a:ext cx="260888" cy="506926"/>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66"/>
          <p:cNvCxnSpPr/>
          <p:nvPr/>
        </p:nvCxnSpPr>
        <p:spPr>
          <a:xfrm flipV="1">
            <a:off x="3730981" y="1452470"/>
            <a:ext cx="515593" cy="781217"/>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60400" y="2281002"/>
            <a:ext cx="7289800" cy="1808398"/>
          </a:xfrm>
          <a:custGeom>
            <a:avLst/>
            <a:gdLst>
              <a:gd name="connsiteX0" fmla="*/ 0 w 7289800"/>
              <a:gd name="connsiteY0" fmla="*/ 1808398 h 1808398"/>
              <a:gd name="connsiteX1" fmla="*/ 990600 w 7289800"/>
              <a:gd name="connsiteY1" fmla="*/ 830498 h 1808398"/>
              <a:gd name="connsiteX2" fmla="*/ 2057400 w 7289800"/>
              <a:gd name="connsiteY2" fmla="*/ 297098 h 1808398"/>
              <a:gd name="connsiteX3" fmla="*/ 3810000 w 7289800"/>
              <a:gd name="connsiteY3" fmla="*/ 4998 h 1808398"/>
              <a:gd name="connsiteX4" fmla="*/ 5067300 w 7289800"/>
              <a:gd name="connsiteY4" fmla="*/ 157398 h 1808398"/>
              <a:gd name="connsiteX5" fmla="*/ 6375400 w 7289800"/>
              <a:gd name="connsiteY5" fmla="*/ 703498 h 1808398"/>
              <a:gd name="connsiteX6" fmla="*/ 7289800 w 7289800"/>
              <a:gd name="connsiteY6" fmla="*/ 1300398 h 1808398"/>
              <a:gd name="connsiteX7" fmla="*/ 7289800 w 7289800"/>
              <a:gd name="connsiteY7" fmla="*/ 1300398 h 18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9800" h="1808398">
                <a:moveTo>
                  <a:pt x="0" y="1808398"/>
                </a:moveTo>
                <a:cubicBezTo>
                  <a:pt x="323850" y="1445389"/>
                  <a:pt x="647700" y="1082381"/>
                  <a:pt x="990600" y="830498"/>
                </a:cubicBezTo>
                <a:cubicBezTo>
                  <a:pt x="1333500" y="578615"/>
                  <a:pt x="1587500" y="434681"/>
                  <a:pt x="2057400" y="297098"/>
                </a:cubicBezTo>
                <a:cubicBezTo>
                  <a:pt x="2527300" y="159515"/>
                  <a:pt x="3308350" y="28281"/>
                  <a:pt x="3810000" y="4998"/>
                </a:cubicBezTo>
                <a:cubicBezTo>
                  <a:pt x="4311650" y="-18285"/>
                  <a:pt x="4639733" y="40981"/>
                  <a:pt x="5067300" y="157398"/>
                </a:cubicBezTo>
                <a:cubicBezTo>
                  <a:pt x="5494867" y="273815"/>
                  <a:pt x="6004983" y="512998"/>
                  <a:pt x="6375400" y="703498"/>
                </a:cubicBezTo>
                <a:cubicBezTo>
                  <a:pt x="6745817" y="893998"/>
                  <a:pt x="7289800" y="1300398"/>
                  <a:pt x="7289800" y="1300398"/>
                </a:cubicBezTo>
                <a:lnTo>
                  <a:pt x="7289800" y="1300398"/>
                </a:lnTo>
              </a:path>
            </a:pathLst>
          </a:custGeom>
          <a:ln>
            <a:solidFill>
              <a:schemeClr val="tx1"/>
            </a:solidFill>
            <a:prstDash val="sys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074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109"/>
                                          </p:stCondLst>
                                        </p:cTn>
                                        <p:tgtEl>
                                          <p:spTgt spid="2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109"/>
                                          </p:stCondLst>
                                        </p:cTn>
                                        <p:tgtEl>
                                          <p:spTgt spid="3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109"/>
                                          </p:stCondLst>
                                        </p:cTn>
                                        <p:tgtEl>
                                          <p:spTgt spid="4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109"/>
                                          </p:stCondLst>
                                        </p:cTn>
                                        <p:tgtEl>
                                          <p:spTgt spid="41"/>
                                        </p:tgtEl>
                                        <p:attrNameLst>
                                          <p:attrName>style.visibility</p:attrName>
                                        </p:attrNameLst>
                                      </p:cBhvr>
                                      <p:to>
                                        <p:strVal val="visible"/>
                                      </p:to>
                                    </p:set>
                                  </p:childTnLst>
                                </p:cTn>
                              </p:par>
                            </p:childTnLst>
                          </p:cTn>
                        </p:par>
                        <p:par>
                          <p:cTn id="22" fill="hold">
                            <p:stCondLst>
                              <p:cond delay="110"/>
                            </p:stCondLst>
                            <p:childTnLst>
                              <p:par>
                                <p:cTn id="23" presetID="1"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110"/>
                            </p:stCondLst>
                            <p:childTnLst>
                              <p:par>
                                <p:cTn id="26" presetID="0" presetClass="path" presetSubtype="0" accel="50000" decel="50000" fill="hold" nodeType="afterEffect">
                                  <p:stCondLst>
                                    <p:cond delay="0"/>
                                  </p:stCondLst>
                                  <p:childTnLst>
                                    <p:animMotion origin="layout" path="M -0.00451 0.01357 C 0.04291 -0.08387 0.0905 -0.18131 0.13167 -0.23805 C 0.17283 -0.29478 0.19559 -0.30373 0.24284 -0.32685 C 0.29008 -0.34998 0.34654 -0.37866 0.41515 -0.37619 C 0.48376 -0.37372 0.58034 -0.36262 0.65399 -0.31205 C 0.72798 -0.26148 0.82439 -0.11255 0.85843 -0.07277 " pathEditMode="relative" rAng="0" ptsTypes="aaaaaA">
                                      <p:cBhvr>
                                        <p:cTn id="27" dur="5000" fill="hold"/>
                                        <p:tgtEl>
                                          <p:spTgt spid="34"/>
                                        </p:tgtEl>
                                        <p:attrNameLst>
                                          <p:attrName>ppt_x</p:attrName>
                                          <p:attrName>ppt_y</p:attrName>
                                        </p:attrNameLst>
                                      </p:cBhvr>
                                      <p:rCtr x="43147" y="-19611"/>
                                    </p:animMotion>
                                  </p:childTnLst>
                                </p:cTn>
                              </p:par>
                              <p:par>
                                <p:cTn id="28" presetID="1" presetClass="exit" presetSubtype="0" fill="hold" nodeType="withEffect">
                                  <p:stCondLst>
                                    <p:cond delay="1200"/>
                                  </p:stCondLst>
                                  <p:childTnLst>
                                    <p:set>
                                      <p:cBhvr>
                                        <p:cTn id="29" dur="1" fill="hold">
                                          <p:stCondLst>
                                            <p:cond delay="0"/>
                                          </p:stCondLst>
                                        </p:cTn>
                                        <p:tgtEl>
                                          <p:spTgt spid="36"/>
                                        </p:tgtEl>
                                        <p:attrNameLst>
                                          <p:attrName>style.visibility</p:attrName>
                                        </p:attrNameLst>
                                      </p:cBhvr>
                                      <p:to>
                                        <p:strVal val="hidden"/>
                                      </p:to>
                                    </p:set>
                                  </p:childTnLst>
                                </p:cTn>
                              </p:par>
                              <p:par>
                                <p:cTn id="30" presetID="1" presetClass="entr" presetSubtype="0" fill="hold" nodeType="withEffect">
                                  <p:stCondLst>
                                    <p:cond delay="1200"/>
                                  </p:stCondLst>
                                  <p:childTnLst>
                                    <p:set>
                                      <p:cBhvr>
                                        <p:cTn id="31" dur="1" fill="hold">
                                          <p:stCondLst>
                                            <p:cond delay="0"/>
                                          </p:stCondLst>
                                        </p:cTn>
                                        <p:tgtEl>
                                          <p:spTgt spid="32"/>
                                        </p:tgtEl>
                                        <p:attrNameLst>
                                          <p:attrName>style.visibility</p:attrName>
                                        </p:attrNameLst>
                                      </p:cBhvr>
                                      <p:to>
                                        <p:strVal val="visible"/>
                                      </p:to>
                                    </p:set>
                                  </p:childTnLst>
                                </p:cTn>
                              </p:par>
                              <p:par>
                                <p:cTn id="32" presetID="1" presetClass="exit" presetSubtype="0" fill="hold" nodeType="withEffect">
                                  <p:stCondLst>
                                    <p:cond delay="2400"/>
                                  </p:stCondLst>
                                  <p:childTnLst>
                                    <p:set>
                                      <p:cBhvr>
                                        <p:cTn id="33" dur="1" fill="hold">
                                          <p:stCondLst>
                                            <p:cond delay="0"/>
                                          </p:stCondLst>
                                        </p:cTn>
                                        <p:tgtEl>
                                          <p:spTgt spid="32"/>
                                        </p:tgtEl>
                                        <p:attrNameLst>
                                          <p:attrName>style.visibility</p:attrName>
                                        </p:attrNameLst>
                                      </p:cBhvr>
                                      <p:to>
                                        <p:strVal val="hidden"/>
                                      </p:to>
                                    </p:set>
                                  </p:childTnLst>
                                </p:cTn>
                              </p:par>
                              <p:par>
                                <p:cTn id="34" presetID="1" presetClass="entr" presetSubtype="0" fill="hold" nodeType="withEffect">
                                  <p:stCondLst>
                                    <p:cond delay="200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nodeType="withEffect">
                                  <p:stCondLst>
                                    <p:cond delay="3000"/>
                                  </p:stCondLst>
                                  <p:childTnLst>
                                    <p:set>
                                      <p:cBhvr>
                                        <p:cTn id="37" dur="1" fill="hold">
                                          <p:stCondLst>
                                            <p:cond delay="0"/>
                                          </p:stCondLst>
                                        </p:cTn>
                                        <p:tgtEl>
                                          <p:spTgt spid="31"/>
                                        </p:tgtEl>
                                        <p:attrNameLst>
                                          <p:attrName>style.visibility</p:attrName>
                                        </p:attrNameLst>
                                      </p:cBhvr>
                                      <p:to>
                                        <p:strVal val="hidden"/>
                                      </p:to>
                                    </p:set>
                                  </p:childTnLst>
                                </p:cTn>
                              </p:par>
                              <p:par>
                                <p:cTn id="38" presetID="1" presetClass="entr" presetSubtype="0" fill="hold" nodeType="withEffect">
                                  <p:stCondLst>
                                    <p:cond delay="2500"/>
                                  </p:stCondLst>
                                  <p:childTnLst>
                                    <p:set>
                                      <p:cBhvr>
                                        <p:cTn id="39" dur="1" fill="hold">
                                          <p:stCondLst>
                                            <p:cond delay="0"/>
                                          </p:stCondLst>
                                        </p:cTn>
                                        <p:tgtEl>
                                          <p:spTgt spid="38"/>
                                        </p:tgtEl>
                                        <p:attrNameLst>
                                          <p:attrName>style.visibility</p:attrName>
                                        </p:attrNameLst>
                                      </p:cBhvr>
                                      <p:to>
                                        <p:strVal val="visible"/>
                                      </p:to>
                                    </p:set>
                                  </p:childTnLst>
                                </p:cTn>
                              </p:par>
                              <p:par>
                                <p:cTn id="40" presetID="1" presetClass="exit" presetSubtype="0" fill="hold" nodeType="withEffect">
                                  <p:stCondLst>
                                    <p:cond delay="4000"/>
                                  </p:stCondLst>
                                  <p:childTnLst>
                                    <p:set>
                                      <p:cBhvr>
                                        <p:cTn id="41" dur="1" fill="hold">
                                          <p:stCondLst>
                                            <p:cond delay="0"/>
                                          </p:stCondLst>
                                        </p:cTn>
                                        <p:tgtEl>
                                          <p:spTgt spid="38"/>
                                        </p:tgtEl>
                                        <p:attrNameLst>
                                          <p:attrName>style.visibility</p:attrName>
                                        </p:attrNameLst>
                                      </p:cBhvr>
                                      <p:to>
                                        <p:strVal val="hidden"/>
                                      </p:to>
                                    </p:set>
                                  </p:childTnLst>
                                </p:cTn>
                              </p:par>
                              <p:par>
                                <p:cTn id="42" presetID="1" presetClass="entr" presetSubtype="0" fill="hold" nodeType="withEffect">
                                  <p:stCondLst>
                                    <p:cond delay="400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40" grpId="0" animBg="1"/>
      <p:bldP spid="41" grpId="0" animBg="1"/>
      <p:bldP spid="2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61419"/>
            <a:ext cx="4191000" cy="3766182"/>
          </a:xfrm>
        </p:spPr>
        <p:txBody>
          <a:bodyPr>
            <a:normAutofit fontScale="92500" lnSpcReduction="20000"/>
          </a:bodyPr>
          <a:lstStyle/>
          <a:p>
            <a:r>
              <a:rPr lang="en-US" dirty="0" smtClean="0"/>
              <a:t>Idle (w/o traffic)</a:t>
            </a:r>
          </a:p>
          <a:p>
            <a:pPr lvl="1"/>
            <a:r>
              <a:rPr lang="en-US" dirty="0" smtClean="0">
                <a:solidFill>
                  <a:srgbClr val="BB0000"/>
                </a:solidFill>
              </a:rPr>
              <a:t>Regulated </a:t>
            </a:r>
            <a:r>
              <a:rPr lang="en-US" dirty="0"/>
              <a:t>by 3GPP </a:t>
            </a:r>
            <a:r>
              <a:rPr lang="en-US" dirty="0" smtClean="0"/>
              <a:t>standards</a:t>
            </a:r>
          </a:p>
          <a:p>
            <a:pPr lvl="1"/>
            <a:r>
              <a:rPr lang="en-US" dirty="0" smtClean="0"/>
              <a:t>Based on radio evaluation</a:t>
            </a:r>
            <a:endParaRPr lang="en-US" dirty="0" smtClean="0">
              <a:solidFill>
                <a:srgbClr val="BB0000"/>
              </a:solidFill>
            </a:endParaRPr>
          </a:p>
          <a:p>
            <a:pPr lvl="1"/>
            <a:r>
              <a:rPr lang="fr-FR" i="1" dirty="0" err="1"/>
              <a:t>F</a:t>
            </a:r>
            <a:r>
              <a:rPr lang="fr-FR" i="1" baseline="-25000" dirty="0" err="1"/>
              <a:t>s</a:t>
            </a:r>
            <a:r>
              <a:rPr lang="en-US" dirty="0"/>
              <a:t>: decision </a:t>
            </a:r>
            <a:r>
              <a:rPr lang="en-US" altLang="zh-CN" dirty="0"/>
              <a:t>logic</a:t>
            </a:r>
            <a:r>
              <a:rPr lang="zh-CN" altLang="en-US" dirty="0"/>
              <a:t> </a:t>
            </a:r>
            <a:r>
              <a:rPr lang="en-US" dirty="0" smtClean="0">
                <a:solidFill>
                  <a:srgbClr val="BB0000"/>
                </a:solidFill>
              </a:rPr>
              <a:t>known </a:t>
            </a:r>
            <a:endParaRPr lang="en-US" dirty="0" smtClean="0"/>
          </a:p>
          <a:p>
            <a:pPr lvl="1"/>
            <a:r>
              <a:rPr lang="en-US" i="1" dirty="0" smtClean="0"/>
              <a:t>C</a:t>
            </a:r>
            <a:r>
              <a:rPr lang="en-US" dirty="0"/>
              <a:t>: set of candidate cells</a:t>
            </a:r>
            <a:r>
              <a:rPr lang="zh-CN" altLang="en-US" dirty="0"/>
              <a:t> </a:t>
            </a:r>
            <a:r>
              <a:rPr lang="en-US" altLang="zh-CN" dirty="0" smtClean="0"/>
              <a:t>+ (</a:t>
            </a:r>
            <a:r>
              <a:rPr lang="en-US" altLang="zh-CN" dirty="0"/>
              <a:t>with</a:t>
            </a:r>
            <a:r>
              <a:rPr lang="zh-CN" altLang="en-US" dirty="0"/>
              <a:t> </a:t>
            </a:r>
            <a:r>
              <a:rPr lang="en-US" altLang="zh-CN" dirty="0"/>
              <a:t>runtime</a:t>
            </a:r>
            <a:r>
              <a:rPr lang="zh-CN" altLang="en-US" dirty="0"/>
              <a:t> </a:t>
            </a:r>
            <a:r>
              <a:rPr lang="en-US" altLang="zh-CN" dirty="0" smtClean="0">
                <a:solidFill>
                  <a:srgbClr val="BB0000"/>
                </a:solidFill>
              </a:rPr>
              <a:t>radio quality </a:t>
            </a:r>
            <a:r>
              <a:rPr lang="en-US" altLang="zh-CN" dirty="0" smtClean="0"/>
              <a:t>meas.)</a:t>
            </a:r>
          </a:p>
          <a:p>
            <a:pPr lvl="1"/>
            <a:r>
              <a:rPr lang="en-US" altLang="zh-CN" i="1" dirty="0" smtClean="0"/>
              <a:t>P</a:t>
            </a:r>
            <a:r>
              <a:rPr lang="en-US" altLang="zh-CN" dirty="0"/>
              <a:t>:</a:t>
            </a:r>
            <a:r>
              <a:rPr lang="zh-CN" altLang="en-US" dirty="0"/>
              <a:t>  </a:t>
            </a:r>
            <a:r>
              <a:rPr lang="en-US" altLang="zh-CN" dirty="0"/>
              <a:t>configurable</a:t>
            </a:r>
            <a:r>
              <a:rPr lang="zh-CN" altLang="en-US" dirty="0"/>
              <a:t> </a:t>
            </a:r>
            <a:r>
              <a:rPr lang="en-US" altLang="zh-CN" dirty="0" smtClean="0"/>
              <a:t>parameters (</a:t>
            </a:r>
            <a:r>
              <a:rPr lang="en-US" altLang="zh-CN" dirty="0" smtClean="0">
                <a:solidFill>
                  <a:srgbClr val="BB0000"/>
                </a:solidFill>
              </a:rPr>
              <a:t>thresholds and preferences</a:t>
            </a:r>
            <a:r>
              <a:rPr lang="en-US" altLang="zh-CN" dirty="0" smtClean="0"/>
              <a:t>)</a:t>
            </a:r>
            <a:endParaRPr lang="en-US" dirty="0"/>
          </a:p>
          <a:p>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40</a:t>
            </a:fld>
            <a:endParaRPr lang="en-US"/>
          </a:p>
        </p:txBody>
      </p:sp>
      <p:sp>
        <p:nvSpPr>
          <p:cNvPr id="17" name="Content Placeholder 5"/>
          <p:cNvSpPr txBox="1">
            <a:spLocks/>
          </p:cNvSpPr>
          <p:nvPr/>
        </p:nvSpPr>
        <p:spPr>
          <a:xfrm>
            <a:off x="4648200" y="1361419"/>
            <a:ext cx="4305300" cy="356020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BB0000"/>
              </a:buClr>
              <a:buSzPct val="100000"/>
              <a:buFont typeface="Wingdings" charset="2"/>
              <a:buChar char="§"/>
              <a:defRPr sz="2800" kern="1200">
                <a:solidFill>
                  <a:schemeClr val="tx1"/>
                </a:solidFill>
                <a:latin typeface="Calibri"/>
                <a:ea typeface="+mn-ea"/>
                <a:cs typeface="Calibri"/>
              </a:defRPr>
            </a:lvl1pPr>
            <a:lvl2pPr marL="742950" indent="-285750" algn="l" defTabSz="457200" rtl="0" eaLnBrk="1" latinLnBrk="0" hangingPunct="1">
              <a:spcBef>
                <a:spcPct val="20000"/>
              </a:spcBef>
              <a:buClr>
                <a:srgbClr val="BB0000"/>
              </a:buClr>
              <a:buSzPct val="50000"/>
              <a:buFont typeface="Wingdings" charset="2"/>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BB0000"/>
              </a:buClr>
              <a:buSzPct val="100000"/>
              <a:buFont typeface="Lucida Grande"/>
              <a:buChar char="-"/>
              <a:defRPr sz="2000" kern="1200">
                <a:solidFill>
                  <a:schemeClr val="tx1"/>
                </a:solidFill>
                <a:latin typeface="Calibri"/>
                <a:ea typeface="+mn-ea"/>
                <a:cs typeface="Calibri"/>
              </a:defRPr>
            </a:lvl3pPr>
            <a:lvl4pPr marL="1600200" indent="-228600" algn="l" defTabSz="457200" rtl="0" eaLnBrk="1" latinLnBrk="0" hangingPunct="1">
              <a:spcBef>
                <a:spcPct val="20000"/>
              </a:spcBef>
              <a:buClr>
                <a:srgbClr val="BB0000"/>
              </a:buClr>
              <a:buSzPct val="100000"/>
              <a:buFont typeface="Lucida Grande"/>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BB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smtClean="0"/>
              <a:t>Active (w/ ongoing traffic)</a:t>
            </a:r>
          </a:p>
          <a:p>
            <a:pPr lvl="1"/>
            <a:r>
              <a:rPr lang="en-US" dirty="0" smtClean="0">
                <a:solidFill>
                  <a:srgbClr val="BB0000"/>
                </a:solidFill>
              </a:rPr>
              <a:t>Not fully </a:t>
            </a:r>
            <a:r>
              <a:rPr lang="en-US" dirty="0" smtClean="0"/>
              <a:t>regulated</a:t>
            </a:r>
          </a:p>
          <a:p>
            <a:pPr lvl="2"/>
            <a:r>
              <a:rPr lang="en-US" dirty="0"/>
              <a:t>V</a:t>
            </a:r>
            <a:r>
              <a:rPr lang="en-US" dirty="0" smtClean="0"/>
              <a:t>endor-specific polices, e.g., for load balancing</a:t>
            </a:r>
          </a:p>
          <a:p>
            <a:pPr lvl="1"/>
            <a:r>
              <a:rPr lang="en-US" dirty="0" smtClean="0"/>
              <a:t>Based on radio </a:t>
            </a:r>
            <a:r>
              <a:rPr lang="en-US" dirty="0" smtClean="0">
                <a:solidFill>
                  <a:srgbClr val="BB0000"/>
                </a:solidFill>
              </a:rPr>
              <a:t>and/or non-radio </a:t>
            </a:r>
            <a:r>
              <a:rPr lang="en-US" dirty="0" smtClean="0"/>
              <a:t>evaluation</a:t>
            </a:r>
          </a:p>
          <a:p>
            <a:pPr lvl="1"/>
            <a:r>
              <a:rPr lang="en-US" dirty="0" smtClean="0"/>
              <a:t>If radio only, similar to idle</a:t>
            </a:r>
          </a:p>
          <a:p>
            <a:pPr lvl="1"/>
            <a:r>
              <a:rPr lang="en-US" dirty="0" smtClean="0"/>
              <a:t>If no radio, unknown (depending empirical study)</a:t>
            </a:r>
          </a:p>
          <a:p>
            <a:pPr lvl="1"/>
            <a:r>
              <a:rPr lang="en-US" dirty="0" smtClean="0"/>
              <a:t>If radio + </a:t>
            </a:r>
            <a:r>
              <a:rPr lang="en-US" dirty="0" err="1" smtClean="0"/>
              <a:t>nonradio</a:t>
            </a:r>
            <a:r>
              <a:rPr lang="en-US" dirty="0" smtClean="0"/>
              <a:t>, </a:t>
            </a:r>
            <a:r>
              <a:rPr lang="en-US" dirty="0" smtClean="0">
                <a:solidFill>
                  <a:srgbClr val="BB0000"/>
                </a:solidFill>
              </a:rPr>
              <a:t>necessary but not sufficient </a:t>
            </a:r>
            <a:r>
              <a:rPr lang="en-US" dirty="0" smtClean="0"/>
              <a:t>for a loop</a:t>
            </a:r>
          </a:p>
          <a:p>
            <a:endParaRPr lang="en-US" dirty="0"/>
          </a:p>
        </p:txBody>
      </p:sp>
      <p:sp>
        <p:nvSpPr>
          <p:cNvPr id="8" name="Rectangle 7"/>
          <p:cNvSpPr/>
          <p:nvPr/>
        </p:nvSpPr>
        <p:spPr>
          <a:xfrm>
            <a:off x="5368198" y="4775200"/>
            <a:ext cx="2899502" cy="327001"/>
          </a:xfrm>
          <a:prstGeom prst="rect">
            <a:avLst/>
          </a:prstGeom>
          <a:solidFill>
            <a:srgbClr val="BB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Details in the paper</a:t>
            </a:r>
            <a:endParaRPr lang="en-US" sz="2400" dirty="0">
              <a:solidFill>
                <a:schemeClr val="bg1"/>
              </a:solidFill>
            </a:endParaRPr>
          </a:p>
        </p:txBody>
      </p:sp>
      <p:sp>
        <p:nvSpPr>
          <p:cNvPr id="18" name="Rectangle 17"/>
          <p:cNvSpPr/>
          <p:nvPr/>
        </p:nvSpPr>
        <p:spPr>
          <a:xfrm>
            <a:off x="3512720" y="500389"/>
            <a:ext cx="2900620" cy="523220"/>
          </a:xfrm>
          <a:prstGeom prst="rect">
            <a:avLst/>
          </a:prstGeom>
        </p:spPr>
        <p:txBody>
          <a:bodyPr wrap="none">
            <a:spAutoFit/>
          </a:bodyPr>
          <a:lstStyle/>
          <a:p>
            <a:r>
              <a:rPr lang="en-US" altLang="zh-CN" sz="2800" dirty="0" smtClean="0">
                <a:solidFill>
                  <a:srgbClr val="BB0000"/>
                </a:solidFill>
              </a:rPr>
              <a:t>s</a:t>
            </a:r>
            <a:r>
              <a:rPr lang="en-US" altLang="zh-CN" sz="2800" dirty="0" smtClean="0">
                <a:solidFill>
                  <a:srgbClr val="BB0000"/>
                </a:solidFill>
                <a:sym typeface="Wingdings"/>
              </a:rPr>
              <a:t>[</a:t>
            </a:r>
            <a:r>
              <a:rPr lang="en-US" sz="2800" i="1" dirty="0" smtClean="0">
                <a:solidFill>
                  <a:srgbClr val="BB0000"/>
                </a:solidFill>
              </a:rPr>
              <a:t>t =</a:t>
            </a:r>
            <a:r>
              <a:rPr lang="fr-FR" sz="2800" i="1" dirty="0" smtClean="0">
                <a:solidFill>
                  <a:srgbClr val="BB0000"/>
                </a:solidFill>
              </a:rPr>
              <a:t> </a:t>
            </a:r>
            <a:r>
              <a:rPr lang="fr-FR" sz="2800" i="1" dirty="0" err="1" smtClean="0">
                <a:solidFill>
                  <a:srgbClr val="BB0000"/>
                </a:solidFill>
              </a:rPr>
              <a:t>F</a:t>
            </a:r>
            <a:r>
              <a:rPr lang="fr-FR" sz="2800" i="1" baseline="-25000" dirty="0" err="1" smtClean="0">
                <a:solidFill>
                  <a:srgbClr val="BB0000"/>
                </a:solidFill>
              </a:rPr>
              <a:t>s</a:t>
            </a:r>
            <a:r>
              <a:rPr lang="fr-FR" sz="2800" dirty="0" smtClean="0">
                <a:solidFill>
                  <a:srgbClr val="BB0000"/>
                </a:solidFill>
              </a:rPr>
              <a:t>(</a:t>
            </a:r>
            <a:r>
              <a:rPr lang="en-US" altLang="zh-CN" sz="2800" i="1" dirty="0" smtClean="0">
                <a:solidFill>
                  <a:srgbClr val="BB0000"/>
                </a:solidFill>
              </a:rPr>
              <a:t>C,P</a:t>
            </a:r>
            <a:r>
              <a:rPr lang="fr-FR" sz="2800" dirty="0" smtClean="0">
                <a:solidFill>
                  <a:srgbClr val="BB0000"/>
                </a:solidFill>
              </a:rPr>
              <a:t>)</a:t>
            </a:r>
            <a:r>
              <a:rPr lang="en-US" altLang="zh-CN" sz="2800" dirty="0" smtClean="0">
                <a:solidFill>
                  <a:srgbClr val="BB0000"/>
                </a:solidFill>
              </a:rPr>
              <a:t>] ? </a:t>
            </a:r>
            <a:endParaRPr lang="fr-FR" sz="2800" dirty="0">
              <a:solidFill>
                <a:srgbClr val="BB0000"/>
              </a:solidFill>
            </a:endParaRPr>
          </a:p>
        </p:txBody>
      </p:sp>
    </p:spTree>
    <p:extLst>
      <p:ext uri="{BB962C8B-B14F-4D97-AF65-F5344CB8AC3E}">
        <p14:creationId xmlns:p14="http://schemas.microsoft.com/office/powerpoint/2010/main" val="1078676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61419"/>
            <a:ext cx="4533900" cy="3766182"/>
          </a:xfrm>
        </p:spPr>
        <p:txBody>
          <a:bodyPr>
            <a:normAutofit fontScale="92500"/>
          </a:bodyPr>
          <a:lstStyle/>
          <a:p>
            <a:r>
              <a:rPr lang="en-US" dirty="0" smtClean="0"/>
              <a:t>Idle-state handoff</a:t>
            </a:r>
          </a:p>
          <a:p>
            <a:pPr lvl="1"/>
            <a:r>
              <a:rPr lang="en-US" dirty="0" smtClean="0">
                <a:solidFill>
                  <a:srgbClr val="BB0000"/>
                </a:solidFill>
              </a:rPr>
              <a:t>Regulated </a:t>
            </a:r>
            <a:r>
              <a:rPr lang="en-US" dirty="0"/>
              <a:t>by 3GPP </a:t>
            </a:r>
            <a:r>
              <a:rPr lang="en-US" dirty="0" smtClean="0"/>
              <a:t>standards</a:t>
            </a:r>
          </a:p>
          <a:p>
            <a:pPr lvl="1"/>
            <a:r>
              <a:rPr lang="en-US" dirty="0" smtClean="0"/>
              <a:t>Based on radio evaluation</a:t>
            </a:r>
            <a:endParaRPr lang="en-US" dirty="0" smtClean="0">
              <a:solidFill>
                <a:srgbClr val="BB0000"/>
              </a:solidFill>
            </a:endParaRPr>
          </a:p>
          <a:p>
            <a:pPr lvl="1"/>
            <a:r>
              <a:rPr lang="fr-FR" i="1" dirty="0" err="1"/>
              <a:t>F</a:t>
            </a:r>
            <a:r>
              <a:rPr lang="fr-FR" i="1" baseline="-25000" dirty="0" err="1"/>
              <a:t>s</a:t>
            </a:r>
            <a:r>
              <a:rPr lang="en-US" dirty="0"/>
              <a:t>: </a:t>
            </a:r>
            <a:r>
              <a:rPr lang="en-US" dirty="0" smtClean="0">
                <a:solidFill>
                  <a:srgbClr val="BB0000"/>
                </a:solidFill>
              </a:rPr>
              <a:t>known, same </a:t>
            </a:r>
            <a:endParaRPr lang="en-US" dirty="0" smtClean="0"/>
          </a:p>
          <a:p>
            <a:pPr lvl="1"/>
            <a:r>
              <a:rPr lang="en-US" i="1" dirty="0" smtClean="0"/>
              <a:t>C</a:t>
            </a:r>
            <a:r>
              <a:rPr lang="en-US" dirty="0"/>
              <a:t>: set of candidate cells</a:t>
            </a:r>
            <a:r>
              <a:rPr lang="zh-CN" altLang="en-US" dirty="0"/>
              <a:t> </a:t>
            </a:r>
            <a:r>
              <a:rPr lang="en-US" altLang="zh-CN" dirty="0" smtClean="0"/>
              <a:t>+ (</a:t>
            </a:r>
            <a:r>
              <a:rPr lang="en-US" altLang="zh-CN" dirty="0"/>
              <a:t>with</a:t>
            </a:r>
            <a:r>
              <a:rPr lang="zh-CN" altLang="en-US" dirty="0"/>
              <a:t> </a:t>
            </a:r>
            <a:r>
              <a:rPr lang="en-US" altLang="zh-CN" dirty="0"/>
              <a:t>runtime</a:t>
            </a:r>
            <a:r>
              <a:rPr lang="zh-CN" altLang="en-US" dirty="0"/>
              <a:t> </a:t>
            </a:r>
            <a:r>
              <a:rPr lang="en-US" altLang="zh-CN" dirty="0" smtClean="0"/>
              <a:t>radio quality meas.)</a:t>
            </a:r>
          </a:p>
          <a:p>
            <a:pPr lvl="1"/>
            <a:r>
              <a:rPr lang="en-US" altLang="zh-CN" i="1" dirty="0" smtClean="0"/>
              <a:t>P</a:t>
            </a:r>
            <a:r>
              <a:rPr lang="en-US" altLang="zh-CN" dirty="0"/>
              <a:t>:</a:t>
            </a:r>
            <a:r>
              <a:rPr lang="zh-CN" altLang="en-US" dirty="0"/>
              <a:t>  </a:t>
            </a:r>
            <a:r>
              <a:rPr lang="en-US" altLang="zh-CN" dirty="0"/>
              <a:t>configurable</a:t>
            </a:r>
            <a:r>
              <a:rPr lang="zh-CN" altLang="en-US" dirty="0"/>
              <a:t> </a:t>
            </a:r>
            <a:r>
              <a:rPr lang="en-US" altLang="zh-CN" dirty="0" smtClean="0"/>
              <a:t>parameters (</a:t>
            </a:r>
            <a:r>
              <a:rPr lang="en-US" altLang="zh-CN" dirty="0" smtClean="0">
                <a:solidFill>
                  <a:srgbClr val="BB0000"/>
                </a:solidFill>
              </a:rPr>
              <a:t>preferences &amp; thresholds</a:t>
            </a:r>
            <a:r>
              <a:rPr lang="en-US" altLang="zh-CN" dirty="0" smtClean="0"/>
              <a:t>)</a:t>
            </a:r>
            <a:endParaRPr lang="en-US" dirty="0"/>
          </a:p>
          <a:p>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41</a:t>
            </a:fld>
            <a:endParaRPr lang="en-US"/>
          </a:p>
        </p:txBody>
      </p:sp>
      <p:sp>
        <p:nvSpPr>
          <p:cNvPr id="7" name="Rectangle 6"/>
          <p:cNvSpPr/>
          <p:nvPr/>
        </p:nvSpPr>
        <p:spPr>
          <a:xfrm>
            <a:off x="3512720" y="500389"/>
            <a:ext cx="2900620" cy="523220"/>
          </a:xfrm>
          <a:prstGeom prst="rect">
            <a:avLst/>
          </a:prstGeom>
        </p:spPr>
        <p:txBody>
          <a:bodyPr wrap="none">
            <a:spAutoFit/>
          </a:bodyPr>
          <a:lstStyle/>
          <a:p>
            <a:r>
              <a:rPr lang="en-US" altLang="zh-CN" sz="2800" dirty="0" smtClean="0">
                <a:solidFill>
                  <a:srgbClr val="BB0000"/>
                </a:solidFill>
              </a:rPr>
              <a:t>s</a:t>
            </a:r>
            <a:r>
              <a:rPr lang="en-US" altLang="zh-CN" sz="2800" dirty="0" smtClean="0">
                <a:solidFill>
                  <a:srgbClr val="BB0000"/>
                </a:solidFill>
                <a:sym typeface="Wingdings"/>
              </a:rPr>
              <a:t>[</a:t>
            </a:r>
            <a:r>
              <a:rPr lang="en-US" sz="2800" i="1" dirty="0" smtClean="0">
                <a:solidFill>
                  <a:srgbClr val="BB0000"/>
                </a:solidFill>
              </a:rPr>
              <a:t>t =</a:t>
            </a:r>
            <a:r>
              <a:rPr lang="fr-FR" sz="2800" i="1" dirty="0" smtClean="0">
                <a:solidFill>
                  <a:srgbClr val="BB0000"/>
                </a:solidFill>
              </a:rPr>
              <a:t> </a:t>
            </a:r>
            <a:r>
              <a:rPr lang="fr-FR" sz="2800" i="1" dirty="0" err="1" smtClean="0">
                <a:solidFill>
                  <a:srgbClr val="BB0000"/>
                </a:solidFill>
              </a:rPr>
              <a:t>F</a:t>
            </a:r>
            <a:r>
              <a:rPr lang="fr-FR" sz="2800" i="1" baseline="-25000" dirty="0" err="1" smtClean="0">
                <a:solidFill>
                  <a:srgbClr val="BB0000"/>
                </a:solidFill>
              </a:rPr>
              <a:t>s</a:t>
            </a:r>
            <a:r>
              <a:rPr lang="fr-FR" sz="2800" dirty="0" smtClean="0">
                <a:solidFill>
                  <a:srgbClr val="BB0000"/>
                </a:solidFill>
              </a:rPr>
              <a:t>(</a:t>
            </a:r>
            <a:r>
              <a:rPr lang="en-US" altLang="zh-CN" sz="2800" i="1" dirty="0" smtClean="0">
                <a:solidFill>
                  <a:srgbClr val="BB0000"/>
                </a:solidFill>
              </a:rPr>
              <a:t>C,P</a:t>
            </a:r>
            <a:r>
              <a:rPr lang="fr-FR" sz="2800" dirty="0" smtClean="0">
                <a:solidFill>
                  <a:srgbClr val="BB0000"/>
                </a:solidFill>
              </a:rPr>
              <a:t>)</a:t>
            </a:r>
            <a:r>
              <a:rPr lang="en-US" altLang="zh-CN" sz="2800" dirty="0" smtClean="0">
                <a:solidFill>
                  <a:srgbClr val="BB0000"/>
                </a:solidFill>
              </a:rPr>
              <a:t>] ? </a:t>
            </a:r>
            <a:endParaRPr lang="fr-FR" sz="2800" dirty="0">
              <a:solidFill>
                <a:srgbClr val="BB0000"/>
              </a:solidFill>
            </a:endParaRPr>
          </a:p>
        </p:txBody>
      </p:sp>
      <p:grpSp>
        <p:nvGrpSpPr>
          <p:cNvPr id="14" name="Group 13"/>
          <p:cNvGrpSpPr/>
          <p:nvPr/>
        </p:nvGrpSpPr>
        <p:grpSpPr>
          <a:xfrm>
            <a:off x="4787900" y="1435100"/>
            <a:ext cx="4279900" cy="2826123"/>
            <a:chOff x="4876800" y="1905000"/>
            <a:chExt cx="4279900" cy="2826123"/>
          </a:xfrm>
        </p:grpSpPr>
        <p:sp>
          <p:nvSpPr>
            <p:cNvPr id="12" name="Rounded Rectangle 11"/>
            <p:cNvSpPr/>
            <p:nvPr/>
          </p:nvSpPr>
          <p:spPr>
            <a:xfrm>
              <a:off x="4876800" y="1905000"/>
              <a:ext cx="4267200" cy="2826123"/>
            </a:xfrm>
            <a:prstGeom prst="roundRect">
              <a:avLst/>
            </a:prstGeom>
            <a:noFill/>
            <a:ln>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563383492"/>
                </p:ext>
              </p:extLst>
            </p:nvPr>
          </p:nvGraphicFramePr>
          <p:xfrm>
            <a:off x="5041900" y="2260599"/>
            <a:ext cx="3886200" cy="2239645"/>
          </p:xfrm>
          <a:graphic>
            <a:graphicData uri="http://schemas.openxmlformats.org/presentationml/2006/ole">
              <mc:AlternateContent xmlns:mc="http://schemas.openxmlformats.org/markup-compatibility/2006">
                <mc:Choice xmlns:v="urn:schemas-microsoft-com:vml" Requires="v">
                  <p:oleObj spid="_x0000_s26702" name="Equation" r:id="rId4" imgW="5080000" imgH="2641600" progId="Equation.3">
                    <p:embed/>
                  </p:oleObj>
                </mc:Choice>
                <mc:Fallback>
                  <p:oleObj name="Equation" r:id="rId4" imgW="5080000" imgH="2641600" progId="Equation.3">
                    <p:embed/>
                    <p:pic>
                      <p:nvPicPr>
                        <p:cNvPr id="0" name=""/>
                        <p:cNvPicPr/>
                        <p:nvPr/>
                      </p:nvPicPr>
                      <p:blipFill>
                        <a:blip r:embed="rId5"/>
                        <a:stretch>
                          <a:fillRect/>
                        </a:stretch>
                      </p:blipFill>
                      <p:spPr>
                        <a:xfrm>
                          <a:off x="5041900" y="2260599"/>
                          <a:ext cx="3886200" cy="2239645"/>
                        </a:xfrm>
                        <a:prstGeom prst="rect">
                          <a:avLst/>
                        </a:prstGeom>
                      </p:spPr>
                    </p:pic>
                  </p:oleObj>
                </mc:Fallback>
              </mc:AlternateContent>
            </a:graphicData>
          </a:graphic>
        </p:graphicFrame>
        <p:sp>
          <p:nvSpPr>
            <p:cNvPr id="13" name="Rectangle 12"/>
            <p:cNvSpPr/>
            <p:nvPr/>
          </p:nvSpPr>
          <p:spPr>
            <a:xfrm>
              <a:off x="5687782" y="2167234"/>
              <a:ext cx="3468918" cy="461665"/>
            </a:xfrm>
            <a:prstGeom prst="rect">
              <a:avLst/>
            </a:prstGeom>
          </p:spPr>
          <p:txBody>
            <a:bodyPr wrap="none">
              <a:spAutoFit/>
            </a:bodyPr>
            <a:lstStyle/>
            <a:p>
              <a:r>
                <a:rPr lang="en-US" sz="2400" dirty="0" smtClean="0"/>
                <a:t>c wins if one is satisfied </a:t>
              </a:r>
              <a:endParaRPr lang="en-US" sz="2400" dirty="0"/>
            </a:p>
          </p:txBody>
        </p:sp>
      </p:grpSp>
      <p:sp>
        <p:nvSpPr>
          <p:cNvPr id="15" name="Rectangle 14"/>
          <p:cNvSpPr/>
          <p:nvPr/>
        </p:nvSpPr>
        <p:spPr>
          <a:xfrm>
            <a:off x="4775024" y="4248523"/>
            <a:ext cx="1656072" cy="461665"/>
          </a:xfrm>
          <a:prstGeom prst="rect">
            <a:avLst/>
          </a:prstGeom>
        </p:spPr>
        <p:txBody>
          <a:bodyPr wrap="none">
            <a:spAutoFit/>
          </a:bodyPr>
          <a:lstStyle/>
          <a:p>
            <a:r>
              <a:rPr lang="en-US" sz="2400" u="sng" dirty="0">
                <a:solidFill>
                  <a:srgbClr val="BB0000"/>
                </a:solidFill>
              </a:rPr>
              <a:t>preference</a:t>
            </a:r>
          </a:p>
        </p:txBody>
      </p:sp>
      <p:sp>
        <p:nvSpPr>
          <p:cNvPr id="16" name="Rectangle 15"/>
          <p:cNvSpPr/>
          <p:nvPr/>
        </p:nvSpPr>
        <p:spPr>
          <a:xfrm>
            <a:off x="6565900" y="4235823"/>
            <a:ext cx="2357737" cy="830997"/>
          </a:xfrm>
          <a:prstGeom prst="rect">
            <a:avLst/>
          </a:prstGeom>
        </p:spPr>
        <p:txBody>
          <a:bodyPr wrap="none">
            <a:spAutoFit/>
          </a:bodyPr>
          <a:lstStyle/>
          <a:p>
            <a:pPr lvl="1" algn="ctr"/>
            <a:r>
              <a:rPr lang="en-US" sz="2400" u="sng" dirty="0">
                <a:solidFill>
                  <a:srgbClr val="BB0000"/>
                </a:solidFill>
              </a:rPr>
              <a:t>radio </a:t>
            </a:r>
            <a:r>
              <a:rPr lang="en-US" sz="2400" u="sng" dirty="0" smtClean="0">
                <a:solidFill>
                  <a:srgbClr val="BB0000"/>
                </a:solidFill>
              </a:rPr>
              <a:t>evaluation</a:t>
            </a:r>
          </a:p>
          <a:p>
            <a:pPr lvl="1" algn="ctr"/>
            <a:r>
              <a:rPr lang="en-US" sz="2400" dirty="0" smtClean="0">
                <a:solidFill>
                  <a:srgbClr val="BB0000"/>
                </a:solidFill>
              </a:rPr>
              <a:t>(threshold)</a:t>
            </a:r>
            <a:endParaRPr lang="en-US" sz="2400" dirty="0">
              <a:solidFill>
                <a:srgbClr val="BB0000"/>
              </a:solidFill>
            </a:endParaRPr>
          </a:p>
        </p:txBody>
      </p:sp>
    </p:spTree>
    <p:extLst>
      <p:ext uri="{BB962C8B-B14F-4D97-AF65-F5344CB8AC3E}">
        <p14:creationId xmlns:p14="http://schemas.microsoft.com/office/powerpoint/2010/main" val="2271020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61419"/>
            <a:ext cx="4191000" cy="1432581"/>
          </a:xfrm>
        </p:spPr>
        <p:txBody>
          <a:bodyPr>
            <a:normAutofit fontScale="92500" lnSpcReduction="20000"/>
          </a:bodyPr>
          <a:lstStyle/>
          <a:p>
            <a:r>
              <a:rPr lang="en-US" dirty="0" smtClean="0"/>
              <a:t>Idle-state handoff</a:t>
            </a:r>
          </a:p>
          <a:p>
            <a:pPr lvl="1"/>
            <a:r>
              <a:rPr lang="en-US" dirty="0" smtClean="0">
                <a:solidFill>
                  <a:srgbClr val="BB0000"/>
                </a:solidFill>
              </a:rPr>
              <a:t>Regulated </a:t>
            </a:r>
            <a:r>
              <a:rPr lang="en-US" dirty="0"/>
              <a:t>by 3GPP </a:t>
            </a:r>
            <a:r>
              <a:rPr lang="en-US" dirty="0" smtClean="0"/>
              <a:t>standards</a:t>
            </a:r>
          </a:p>
          <a:p>
            <a:pPr lvl="1"/>
            <a:r>
              <a:rPr lang="en-US" dirty="0" smtClean="0"/>
              <a:t>Based on radio evaluation</a:t>
            </a:r>
            <a:endParaRPr lang="en-US" dirty="0" smtClean="0">
              <a:solidFill>
                <a:srgbClr val="BB0000"/>
              </a:solidFill>
            </a:endParaRPr>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42</a:t>
            </a:fld>
            <a:endParaRPr lang="en-US" dirty="0"/>
          </a:p>
        </p:txBody>
      </p:sp>
      <p:sp>
        <p:nvSpPr>
          <p:cNvPr id="17" name="Content Placeholder 5"/>
          <p:cNvSpPr txBox="1">
            <a:spLocks/>
          </p:cNvSpPr>
          <p:nvPr/>
        </p:nvSpPr>
        <p:spPr>
          <a:xfrm>
            <a:off x="4660900" y="1361419"/>
            <a:ext cx="4160838" cy="167906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BB0000"/>
              </a:buClr>
              <a:buSzPct val="100000"/>
              <a:buFont typeface="Wingdings" charset="2"/>
              <a:buChar char="§"/>
              <a:defRPr sz="2800" kern="1200">
                <a:solidFill>
                  <a:schemeClr val="tx1"/>
                </a:solidFill>
                <a:latin typeface="Calibri"/>
                <a:ea typeface="+mn-ea"/>
                <a:cs typeface="Calibri"/>
              </a:defRPr>
            </a:lvl1pPr>
            <a:lvl2pPr marL="742950" indent="-285750" algn="l" defTabSz="457200" rtl="0" eaLnBrk="1" latinLnBrk="0" hangingPunct="1">
              <a:spcBef>
                <a:spcPct val="20000"/>
              </a:spcBef>
              <a:buClr>
                <a:srgbClr val="BB0000"/>
              </a:buClr>
              <a:buSzPct val="50000"/>
              <a:buFont typeface="Wingdings" charset="2"/>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BB0000"/>
              </a:buClr>
              <a:buSzPct val="100000"/>
              <a:buFont typeface="Lucida Grande"/>
              <a:buChar char="-"/>
              <a:defRPr sz="2000" kern="1200">
                <a:solidFill>
                  <a:schemeClr val="tx1"/>
                </a:solidFill>
                <a:latin typeface="Calibri"/>
                <a:ea typeface="+mn-ea"/>
                <a:cs typeface="Calibri"/>
              </a:defRPr>
            </a:lvl3pPr>
            <a:lvl4pPr marL="1600200" indent="-228600" algn="l" defTabSz="457200" rtl="0" eaLnBrk="1" latinLnBrk="0" hangingPunct="1">
              <a:spcBef>
                <a:spcPct val="20000"/>
              </a:spcBef>
              <a:buClr>
                <a:srgbClr val="BB0000"/>
              </a:buClr>
              <a:buSzPct val="100000"/>
              <a:buFont typeface="Lucida Grande"/>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BB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smtClean="0"/>
              <a:t>Active-state handoff</a:t>
            </a:r>
          </a:p>
          <a:p>
            <a:pPr lvl="1"/>
            <a:r>
              <a:rPr lang="en-US" dirty="0" smtClean="0">
                <a:solidFill>
                  <a:srgbClr val="BB0000"/>
                </a:solidFill>
              </a:rPr>
              <a:t>Not fully </a:t>
            </a:r>
            <a:r>
              <a:rPr lang="en-US" dirty="0" smtClean="0"/>
              <a:t>regulated (</a:t>
            </a:r>
            <a:r>
              <a:rPr lang="en-US" dirty="0" err="1" smtClean="0"/>
              <a:t>e.g</a:t>
            </a:r>
            <a:r>
              <a:rPr lang="en-US" dirty="0" smtClean="0"/>
              <a:t>, Vendor-specific polices)</a:t>
            </a:r>
          </a:p>
          <a:p>
            <a:pPr lvl="1"/>
            <a:r>
              <a:rPr lang="en-US" dirty="0" smtClean="0"/>
              <a:t>Based on </a:t>
            </a:r>
            <a:r>
              <a:rPr lang="en-US" dirty="0" smtClean="0">
                <a:solidFill>
                  <a:srgbClr val="BB0000"/>
                </a:solidFill>
              </a:rPr>
              <a:t>radio</a:t>
            </a:r>
            <a:r>
              <a:rPr lang="en-US" dirty="0" smtClean="0"/>
              <a:t> </a:t>
            </a:r>
            <a:r>
              <a:rPr lang="en-US" dirty="0" smtClean="0">
                <a:solidFill>
                  <a:srgbClr val="BB0000"/>
                </a:solidFill>
              </a:rPr>
              <a:t>and/or non-radio </a:t>
            </a:r>
            <a:r>
              <a:rPr lang="en-US" dirty="0" smtClean="0"/>
              <a:t>evaluation</a:t>
            </a:r>
          </a:p>
          <a:p>
            <a:endParaRPr lang="en-US" dirty="0"/>
          </a:p>
        </p:txBody>
      </p:sp>
      <p:sp>
        <p:nvSpPr>
          <p:cNvPr id="8" name="Rectangle 7"/>
          <p:cNvSpPr/>
          <p:nvPr/>
        </p:nvSpPr>
        <p:spPr>
          <a:xfrm>
            <a:off x="6088700" y="1034418"/>
            <a:ext cx="2899502" cy="327001"/>
          </a:xfrm>
          <a:prstGeom prst="rect">
            <a:avLst/>
          </a:prstGeom>
          <a:solidFill>
            <a:srgbClr val="BB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Details in the paper</a:t>
            </a:r>
            <a:endParaRPr lang="en-US" sz="2400" dirty="0">
              <a:solidFill>
                <a:schemeClr val="bg1"/>
              </a:solidFill>
            </a:endParaRPr>
          </a:p>
        </p:txBody>
      </p:sp>
      <p:sp>
        <p:nvSpPr>
          <p:cNvPr id="18" name="Rectangle 17"/>
          <p:cNvSpPr/>
          <p:nvPr/>
        </p:nvSpPr>
        <p:spPr>
          <a:xfrm>
            <a:off x="3512720" y="500389"/>
            <a:ext cx="2900620" cy="523220"/>
          </a:xfrm>
          <a:prstGeom prst="rect">
            <a:avLst/>
          </a:prstGeom>
        </p:spPr>
        <p:txBody>
          <a:bodyPr wrap="none">
            <a:spAutoFit/>
          </a:bodyPr>
          <a:lstStyle/>
          <a:p>
            <a:r>
              <a:rPr lang="en-US" altLang="zh-CN" sz="2800" dirty="0" smtClean="0">
                <a:solidFill>
                  <a:srgbClr val="BB0000"/>
                </a:solidFill>
              </a:rPr>
              <a:t>s</a:t>
            </a:r>
            <a:r>
              <a:rPr lang="en-US" altLang="zh-CN" sz="2800" dirty="0" smtClean="0">
                <a:solidFill>
                  <a:srgbClr val="BB0000"/>
                </a:solidFill>
                <a:sym typeface="Wingdings"/>
              </a:rPr>
              <a:t>[</a:t>
            </a:r>
            <a:r>
              <a:rPr lang="en-US" sz="2800" i="1" dirty="0" smtClean="0">
                <a:solidFill>
                  <a:srgbClr val="BB0000"/>
                </a:solidFill>
              </a:rPr>
              <a:t>t =</a:t>
            </a:r>
            <a:r>
              <a:rPr lang="fr-FR" sz="2800" i="1" dirty="0" smtClean="0">
                <a:solidFill>
                  <a:srgbClr val="BB0000"/>
                </a:solidFill>
              </a:rPr>
              <a:t> </a:t>
            </a:r>
            <a:r>
              <a:rPr lang="fr-FR" sz="2800" i="1" dirty="0" err="1" smtClean="0">
                <a:solidFill>
                  <a:srgbClr val="BB0000"/>
                </a:solidFill>
              </a:rPr>
              <a:t>F</a:t>
            </a:r>
            <a:r>
              <a:rPr lang="fr-FR" sz="2800" i="1" baseline="-25000" dirty="0" err="1" smtClean="0">
                <a:solidFill>
                  <a:srgbClr val="BB0000"/>
                </a:solidFill>
              </a:rPr>
              <a:t>s</a:t>
            </a:r>
            <a:r>
              <a:rPr lang="fr-FR" sz="2800" dirty="0" smtClean="0">
                <a:solidFill>
                  <a:srgbClr val="BB0000"/>
                </a:solidFill>
              </a:rPr>
              <a:t>(</a:t>
            </a:r>
            <a:r>
              <a:rPr lang="en-US" altLang="zh-CN" sz="2800" i="1" dirty="0" smtClean="0">
                <a:solidFill>
                  <a:srgbClr val="BB0000"/>
                </a:solidFill>
              </a:rPr>
              <a:t>C,P</a:t>
            </a:r>
            <a:r>
              <a:rPr lang="fr-FR" sz="2800" dirty="0" smtClean="0">
                <a:solidFill>
                  <a:srgbClr val="BB0000"/>
                </a:solidFill>
              </a:rPr>
              <a:t>)</a:t>
            </a:r>
            <a:r>
              <a:rPr lang="en-US" altLang="zh-CN" sz="2800" dirty="0" smtClean="0">
                <a:solidFill>
                  <a:srgbClr val="BB0000"/>
                </a:solidFill>
              </a:rPr>
              <a:t>] ? </a:t>
            </a:r>
            <a:endParaRPr lang="fr-FR" sz="2800" dirty="0">
              <a:solidFill>
                <a:srgbClr val="BB0000"/>
              </a:solidFill>
            </a:endParaRPr>
          </a:p>
        </p:txBody>
      </p:sp>
      <p:sp>
        <p:nvSpPr>
          <p:cNvPr id="10" name="Rounded Rectangle 9"/>
          <p:cNvSpPr/>
          <p:nvPr/>
        </p:nvSpPr>
        <p:spPr>
          <a:xfrm>
            <a:off x="939099" y="2775365"/>
            <a:ext cx="3218280" cy="2127623"/>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3" name="Decision 12"/>
          <p:cNvSpPr/>
          <p:nvPr/>
        </p:nvSpPr>
        <p:spPr>
          <a:xfrm>
            <a:off x="1236889" y="3191421"/>
            <a:ext cx="2509611" cy="685856"/>
          </a:xfrm>
          <a:prstGeom prst="flowChartDecision">
            <a:avLst/>
          </a:prstGeom>
          <a:solidFill>
            <a:srgbClr val="CCFFCC"/>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R-Logic</a:t>
            </a:r>
          </a:p>
        </p:txBody>
      </p:sp>
      <p:grpSp>
        <p:nvGrpSpPr>
          <p:cNvPr id="14" name="Group 13"/>
          <p:cNvGrpSpPr/>
          <p:nvPr/>
        </p:nvGrpSpPr>
        <p:grpSpPr>
          <a:xfrm>
            <a:off x="909221" y="4102099"/>
            <a:ext cx="1262480" cy="673101"/>
            <a:chOff x="296236" y="1116047"/>
            <a:chExt cx="946963" cy="802994"/>
          </a:xfrm>
          <a:solidFill>
            <a:srgbClr val="FFFF00"/>
          </a:solidFill>
        </p:grpSpPr>
        <p:sp>
          <p:nvSpPr>
            <p:cNvPr id="15" name="Vertical Scroll 14"/>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Times New Roman"/>
                  <a:cs typeface="Times New Roman"/>
                </a:rPr>
                <a:t>Config</a:t>
              </a:r>
              <a:r>
                <a:rPr lang="en-US" dirty="0" smtClean="0">
                  <a:solidFill>
                    <a:schemeClr val="tx1"/>
                  </a:solidFill>
                  <a:latin typeface="Times New Roman"/>
                  <a:cs typeface="Times New Roman"/>
                </a:rPr>
                <a:t>: </a:t>
              </a:r>
              <a:r>
                <a:rPr lang="en-US" dirty="0" err="1" smtClean="0">
                  <a:solidFill>
                    <a:schemeClr val="tx1"/>
                  </a:solidFill>
                  <a:latin typeface="Times New Roman"/>
                  <a:cs typeface="Times New Roman"/>
                </a:rPr>
                <a:t>Pref</a:t>
              </a:r>
              <a:endParaRPr lang="en-US" dirty="0" smtClean="0">
                <a:solidFill>
                  <a:schemeClr val="tx1"/>
                </a:solidFill>
                <a:latin typeface="Times New Roman"/>
                <a:cs typeface="Times New Roman"/>
              </a:endParaRPr>
            </a:p>
          </p:txBody>
        </p:sp>
        <p:sp>
          <p:nvSpPr>
            <p:cNvPr id="16" name="Rectangle 15"/>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sp>
        <p:nvSpPr>
          <p:cNvPr id="6" name="Rectangle 5"/>
          <p:cNvSpPr/>
          <p:nvPr/>
        </p:nvSpPr>
        <p:spPr>
          <a:xfrm>
            <a:off x="1845146" y="2723578"/>
            <a:ext cx="1288108" cy="369332"/>
          </a:xfrm>
          <a:prstGeom prst="rect">
            <a:avLst/>
          </a:prstGeom>
        </p:spPr>
        <p:txBody>
          <a:bodyPr wrap="none">
            <a:spAutoFit/>
          </a:bodyPr>
          <a:lstStyle/>
          <a:p>
            <a:pPr algn="ctr"/>
            <a:r>
              <a:rPr lang="en-US" dirty="0">
                <a:solidFill>
                  <a:srgbClr val="000000"/>
                </a:solidFill>
              </a:rPr>
              <a:t>Radio-</a:t>
            </a:r>
            <a:r>
              <a:rPr lang="en-US" dirty="0" smtClean="0">
                <a:solidFill>
                  <a:srgbClr val="000000"/>
                </a:solidFill>
              </a:rPr>
              <a:t>only </a:t>
            </a:r>
            <a:endParaRPr lang="en-US" dirty="0">
              <a:solidFill>
                <a:srgbClr val="000000"/>
              </a:solidFill>
            </a:endParaRPr>
          </a:p>
        </p:txBody>
      </p:sp>
      <p:grpSp>
        <p:nvGrpSpPr>
          <p:cNvPr id="22" name="Group 21"/>
          <p:cNvGrpSpPr/>
          <p:nvPr/>
        </p:nvGrpSpPr>
        <p:grpSpPr>
          <a:xfrm>
            <a:off x="2502014" y="4116292"/>
            <a:ext cx="1262480" cy="673101"/>
            <a:chOff x="296236" y="1116047"/>
            <a:chExt cx="946963" cy="802994"/>
          </a:xfrm>
          <a:solidFill>
            <a:srgbClr val="FFFF00"/>
          </a:solidFill>
        </p:grpSpPr>
        <p:sp>
          <p:nvSpPr>
            <p:cNvPr id="23" name="Vertical Scroll 22"/>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Times New Roman"/>
                  <a:cs typeface="Times New Roman"/>
                </a:rPr>
                <a:t>Config</a:t>
              </a:r>
              <a:r>
                <a:rPr lang="en-US" dirty="0" smtClean="0">
                  <a:solidFill>
                    <a:schemeClr val="tx1"/>
                  </a:solidFill>
                  <a:latin typeface="Times New Roman"/>
                  <a:cs typeface="Times New Roman"/>
                </a:rPr>
                <a:t>: </a:t>
              </a:r>
              <a:r>
                <a:rPr lang="en-US" dirty="0" err="1" smtClean="0">
                  <a:solidFill>
                    <a:schemeClr val="tx1"/>
                  </a:solidFill>
                  <a:latin typeface="Times New Roman"/>
                  <a:cs typeface="Times New Roman"/>
                </a:rPr>
                <a:t>Thres</a:t>
              </a:r>
              <a:endParaRPr lang="en-US" dirty="0" smtClean="0">
                <a:solidFill>
                  <a:schemeClr val="tx1"/>
                </a:solidFill>
                <a:latin typeface="Times New Roman"/>
                <a:cs typeface="Times New Roman"/>
              </a:endParaRPr>
            </a:p>
          </p:txBody>
        </p:sp>
        <p:sp>
          <p:nvSpPr>
            <p:cNvPr id="24" name="Rectangle 23"/>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sp>
        <p:nvSpPr>
          <p:cNvPr id="25" name="Rounded Rectangle 24"/>
          <p:cNvSpPr/>
          <p:nvPr/>
        </p:nvSpPr>
        <p:spPr>
          <a:xfrm>
            <a:off x="4900098" y="2989685"/>
            <a:ext cx="936200" cy="1652408"/>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r>
              <a:rPr lang="en-US" dirty="0" err="1" smtClean="0">
                <a:solidFill>
                  <a:srgbClr val="000000"/>
                </a:solidFill>
              </a:rPr>
              <a:t>Radioonly</a:t>
            </a:r>
            <a:endParaRPr lang="en-US" dirty="0" smtClean="0">
              <a:solidFill>
                <a:srgbClr val="000000"/>
              </a:solidFill>
            </a:endParaRPr>
          </a:p>
          <a:p>
            <a:pPr algn="ctr"/>
            <a:endParaRPr lang="en-US" dirty="0" smtClean="0">
              <a:solidFill>
                <a:srgbClr val="000000"/>
              </a:solidFill>
            </a:endParaRPr>
          </a:p>
          <a:p>
            <a:pPr algn="ctr"/>
            <a:r>
              <a:rPr lang="en-US" dirty="0" smtClean="0">
                <a:solidFill>
                  <a:srgbClr val="000000"/>
                </a:solidFill>
              </a:rPr>
              <a:t>(I) </a:t>
            </a:r>
          </a:p>
        </p:txBody>
      </p:sp>
      <p:sp>
        <p:nvSpPr>
          <p:cNvPr id="26" name="Rounded Rectangle 25"/>
          <p:cNvSpPr/>
          <p:nvPr/>
        </p:nvSpPr>
        <p:spPr>
          <a:xfrm>
            <a:off x="6085100" y="3000977"/>
            <a:ext cx="936200" cy="1652408"/>
          </a:xfrm>
          <a:prstGeom prst="roundRect">
            <a:avLst/>
          </a:prstGeom>
          <a:solidFill>
            <a:srgbClr val="15ADEB"/>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smtClean="0">
              <a:solidFill>
                <a:srgbClr val="000000"/>
              </a:solidFill>
            </a:endParaRPr>
          </a:p>
          <a:p>
            <a:pPr algn="ctr"/>
            <a:r>
              <a:rPr lang="en-US" dirty="0" smtClean="0">
                <a:solidFill>
                  <a:srgbClr val="000000"/>
                </a:solidFill>
              </a:rPr>
              <a:t>Non-Radio</a:t>
            </a:r>
          </a:p>
          <a:p>
            <a:pPr algn="ctr"/>
            <a:r>
              <a:rPr lang="en-US" dirty="0" smtClean="0">
                <a:solidFill>
                  <a:srgbClr val="000000"/>
                </a:solidFill>
              </a:rPr>
              <a:t>only</a:t>
            </a:r>
            <a:endParaRPr lang="en-US" dirty="0">
              <a:solidFill>
                <a:srgbClr val="000000"/>
              </a:solidFill>
            </a:endParaRPr>
          </a:p>
        </p:txBody>
      </p:sp>
      <p:sp>
        <p:nvSpPr>
          <p:cNvPr id="28" name="Rounded Rectangle 27"/>
          <p:cNvSpPr/>
          <p:nvPr/>
        </p:nvSpPr>
        <p:spPr>
          <a:xfrm>
            <a:off x="7331500" y="2946400"/>
            <a:ext cx="936200" cy="1652408"/>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algn="ctr"/>
            <a:r>
              <a:rPr lang="en-US" dirty="0" err="1" smtClean="0">
                <a:solidFill>
                  <a:srgbClr val="000000"/>
                </a:solidFill>
              </a:rPr>
              <a:t>Radioonly</a:t>
            </a:r>
            <a:endParaRPr lang="en-US" dirty="0" smtClean="0">
              <a:solidFill>
                <a:srgbClr val="000000"/>
              </a:solidFill>
            </a:endParaRPr>
          </a:p>
          <a:p>
            <a:pPr algn="ctr"/>
            <a:endParaRPr lang="en-US" dirty="0" smtClean="0">
              <a:solidFill>
                <a:srgbClr val="000000"/>
              </a:solidFill>
            </a:endParaRPr>
          </a:p>
          <a:p>
            <a:pPr algn="ctr"/>
            <a:endParaRPr lang="en-US" dirty="0" smtClean="0">
              <a:solidFill>
                <a:srgbClr val="000000"/>
              </a:solidFill>
            </a:endParaRPr>
          </a:p>
        </p:txBody>
      </p:sp>
      <p:sp>
        <p:nvSpPr>
          <p:cNvPr id="29" name="Rounded Rectangle 28"/>
          <p:cNvSpPr/>
          <p:nvPr/>
        </p:nvSpPr>
        <p:spPr>
          <a:xfrm>
            <a:off x="8206000" y="2946400"/>
            <a:ext cx="936200" cy="1652408"/>
          </a:xfrm>
          <a:prstGeom prst="roundRect">
            <a:avLst/>
          </a:prstGeom>
          <a:solidFill>
            <a:srgbClr val="15ADEB"/>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endParaRPr lang="en-US" dirty="0">
              <a:solidFill>
                <a:srgbClr val="000000"/>
              </a:solidFill>
            </a:endParaRPr>
          </a:p>
          <a:p>
            <a:pPr algn="ctr"/>
            <a:r>
              <a:rPr lang="en-US" dirty="0" smtClean="0">
                <a:solidFill>
                  <a:srgbClr val="000000"/>
                </a:solidFill>
              </a:rPr>
              <a:t>Non-Radio</a:t>
            </a:r>
          </a:p>
          <a:p>
            <a:pPr algn="ctr"/>
            <a:r>
              <a:rPr lang="en-US" dirty="0" smtClean="0">
                <a:solidFill>
                  <a:srgbClr val="000000"/>
                </a:solidFill>
              </a:rPr>
              <a:t>only</a:t>
            </a:r>
            <a:endParaRPr lang="en-US" dirty="0">
              <a:solidFill>
                <a:srgbClr val="000000"/>
              </a:solidFill>
            </a:endParaRPr>
          </a:p>
        </p:txBody>
      </p:sp>
      <p:sp>
        <p:nvSpPr>
          <p:cNvPr id="30" name="Decision 29"/>
          <p:cNvSpPr/>
          <p:nvPr/>
        </p:nvSpPr>
        <p:spPr>
          <a:xfrm>
            <a:off x="4913858" y="3021799"/>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sp>
        <p:nvSpPr>
          <p:cNvPr id="31" name="Decision 30"/>
          <p:cNvSpPr/>
          <p:nvPr/>
        </p:nvSpPr>
        <p:spPr>
          <a:xfrm>
            <a:off x="6085100" y="3040485"/>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sp>
        <p:nvSpPr>
          <p:cNvPr id="32" name="Decision 31"/>
          <p:cNvSpPr/>
          <p:nvPr/>
        </p:nvSpPr>
        <p:spPr>
          <a:xfrm>
            <a:off x="7331500" y="2989685"/>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sp>
        <p:nvSpPr>
          <p:cNvPr id="33" name="Decision 32"/>
          <p:cNvSpPr/>
          <p:nvPr/>
        </p:nvSpPr>
        <p:spPr>
          <a:xfrm>
            <a:off x="8248960" y="2970234"/>
            <a:ext cx="908680" cy="445301"/>
          </a:xfrm>
          <a:prstGeom prst="flowChartDecision">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Calibri"/>
                <a:cs typeface="Calibri"/>
              </a:rPr>
              <a:t> </a:t>
            </a:r>
          </a:p>
        </p:txBody>
      </p:sp>
      <p:sp>
        <p:nvSpPr>
          <p:cNvPr id="7" name="Rectangle 6"/>
          <p:cNvSpPr/>
          <p:nvPr/>
        </p:nvSpPr>
        <p:spPr>
          <a:xfrm>
            <a:off x="6319865" y="4736957"/>
            <a:ext cx="466669" cy="369332"/>
          </a:xfrm>
          <a:prstGeom prst="rect">
            <a:avLst/>
          </a:prstGeom>
        </p:spPr>
        <p:txBody>
          <a:bodyPr wrap="none">
            <a:spAutoFit/>
          </a:bodyPr>
          <a:lstStyle/>
          <a:p>
            <a:pPr algn="ctr"/>
            <a:r>
              <a:rPr lang="en-US" dirty="0" smtClean="0">
                <a:solidFill>
                  <a:srgbClr val="000000"/>
                </a:solidFill>
              </a:rPr>
              <a:t>(II</a:t>
            </a:r>
            <a:r>
              <a:rPr lang="en-US" dirty="0">
                <a:solidFill>
                  <a:srgbClr val="000000"/>
                </a:solidFill>
              </a:rPr>
              <a:t>) </a:t>
            </a:r>
          </a:p>
        </p:txBody>
      </p:sp>
      <p:sp>
        <p:nvSpPr>
          <p:cNvPr id="34" name="Rectangle 33"/>
          <p:cNvSpPr/>
          <p:nvPr/>
        </p:nvSpPr>
        <p:spPr>
          <a:xfrm>
            <a:off x="7940599" y="4718322"/>
            <a:ext cx="530802" cy="369332"/>
          </a:xfrm>
          <a:prstGeom prst="rect">
            <a:avLst/>
          </a:prstGeom>
        </p:spPr>
        <p:txBody>
          <a:bodyPr wrap="none">
            <a:spAutoFit/>
          </a:bodyPr>
          <a:lstStyle/>
          <a:p>
            <a:pPr algn="ctr"/>
            <a:r>
              <a:rPr lang="en-US" dirty="0" smtClean="0">
                <a:solidFill>
                  <a:srgbClr val="000000"/>
                </a:solidFill>
              </a:rPr>
              <a:t>(III</a:t>
            </a:r>
            <a:r>
              <a:rPr lang="en-US" dirty="0">
                <a:solidFill>
                  <a:srgbClr val="000000"/>
                </a:solidFill>
              </a:rPr>
              <a:t>) </a:t>
            </a:r>
          </a:p>
        </p:txBody>
      </p:sp>
      <p:grpSp>
        <p:nvGrpSpPr>
          <p:cNvPr id="35" name="Group 34"/>
          <p:cNvGrpSpPr/>
          <p:nvPr/>
        </p:nvGrpSpPr>
        <p:grpSpPr>
          <a:xfrm>
            <a:off x="4913858" y="3507716"/>
            <a:ext cx="383590" cy="369561"/>
            <a:chOff x="296236" y="1116047"/>
            <a:chExt cx="946963" cy="802994"/>
          </a:xfrm>
          <a:solidFill>
            <a:srgbClr val="FFFF00"/>
          </a:solidFill>
        </p:grpSpPr>
        <p:sp>
          <p:nvSpPr>
            <p:cNvPr id="36" name="Vertical Scroll 35"/>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37" name="Rectangle 36"/>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grpSp>
        <p:nvGrpSpPr>
          <p:cNvPr id="38" name="Group 37"/>
          <p:cNvGrpSpPr/>
          <p:nvPr/>
        </p:nvGrpSpPr>
        <p:grpSpPr>
          <a:xfrm>
            <a:off x="5386348" y="3502809"/>
            <a:ext cx="383590" cy="369561"/>
            <a:chOff x="296236" y="1116047"/>
            <a:chExt cx="946963" cy="802994"/>
          </a:xfrm>
          <a:solidFill>
            <a:srgbClr val="FFFF00"/>
          </a:solidFill>
        </p:grpSpPr>
        <p:sp>
          <p:nvSpPr>
            <p:cNvPr id="39" name="Vertical Scroll 38"/>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40" name="Rectangle 39"/>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grpSp>
        <p:nvGrpSpPr>
          <p:cNvPr id="41" name="Group 40"/>
          <p:cNvGrpSpPr/>
          <p:nvPr/>
        </p:nvGrpSpPr>
        <p:grpSpPr>
          <a:xfrm>
            <a:off x="7331500" y="3482490"/>
            <a:ext cx="383590" cy="369561"/>
            <a:chOff x="296236" y="1116047"/>
            <a:chExt cx="946963" cy="802994"/>
          </a:xfrm>
          <a:solidFill>
            <a:srgbClr val="FFFF00"/>
          </a:solidFill>
        </p:grpSpPr>
        <p:sp>
          <p:nvSpPr>
            <p:cNvPr id="42" name="Vertical Scroll 41"/>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43" name="Rectangle 42"/>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grpSp>
        <p:nvGrpSpPr>
          <p:cNvPr id="44" name="Group 43"/>
          <p:cNvGrpSpPr/>
          <p:nvPr/>
        </p:nvGrpSpPr>
        <p:grpSpPr>
          <a:xfrm>
            <a:off x="7803990" y="3477583"/>
            <a:ext cx="383590" cy="369561"/>
            <a:chOff x="296236" y="1116047"/>
            <a:chExt cx="946963" cy="802994"/>
          </a:xfrm>
          <a:solidFill>
            <a:srgbClr val="FFFF00"/>
          </a:solidFill>
        </p:grpSpPr>
        <p:sp>
          <p:nvSpPr>
            <p:cNvPr id="45" name="Vertical Scroll 44"/>
            <p:cNvSpPr/>
            <p:nvPr/>
          </p:nvSpPr>
          <p:spPr>
            <a:xfrm>
              <a:off x="337699" y="1116047"/>
              <a:ext cx="905500" cy="802994"/>
            </a:xfrm>
            <a:prstGeom prst="verticalScroll">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46" name="Rectangle 45"/>
            <p:cNvSpPr/>
            <p:nvPr/>
          </p:nvSpPr>
          <p:spPr>
            <a:xfrm>
              <a:off x="296236" y="1132979"/>
              <a:ext cx="930802" cy="400110"/>
            </a:xfrm>
            <a:prstGeom prst="rect">
              <a:avLst/>
            </a:prstGeom>
            <a:noFill/>
          </p:spPr>
          <p:txBody>
            <a:bodyPr wrap="square">
              <a:spAutoFit/>
            </a:bodyPr>
            <a:lstStyle/>
            <a:p>
              <a:pPr algn="ctr"/>
              <a:endParaRPr lang="en-US" sz="2000" dirty="0">
                <a:latin typeface="Times New Roman"/>
                <a:cs typeface="Times New Roman"/>
              </a:endParaRPr>
            </a:p>
          </p:txBody>
        </p:sp>
      </p:grpSp>
      <p:sp>
        <p:nvSpPr>
          <p:cNvPr id="49" name="Rectangle 48"/>
          <p:cNvSpPr/>
          <p:nvPr/>
        </p:nvSpPr>
        <p:spPr>
          <a:xfrm>
            <a:off x="5053186" y="1631001"/>
            <a:ext cx="377044" cy="184142"/>
          </a:xfrm>
          <a:prstGeom prst="rect">
            <a:avLst/>
          </a:prstGeom>
          <a:noFill/>
        </p:spPr>
        <p:txBody>
          <a:bodyPr wrap="square">
            <a:spAutoFit/>
          </a:bodyPr>
          <a:lstStyle/>
          <a:p>
            <a:pPr algn="ctr"/>
            <a:endParaRPr lang="en-US" sz="2000" dirty="0">
              <a:latin typeface="Times New Roman"/>
              <a:cs typeface="Times New Roman"/>
            </a:endParaRPr>
          </a:p>
        </p:txBody>
      </p:sp>
      <p:sp>
        <p:nvSpPr>
          <p:cNvPr id="51" name="Vertical Scroll 50"/>
          <p:cNvSpPr/>
          <p:nvPr/>
        </p:nvSpPr>
        <p:spPr>
          <a:xfrm>
            <a:off x="6654506" y="3434986"/>
            <a:ext cx="366794" cy="369561"/>
          </a:xfrm>
          <a:prstGeom prst="verticalScroll">
            <a:avLst/>
          </a:prstGeom>
          <a:solidFill>
            <a:srgbClr val="FF66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
        <p:nvSpPr>
          <p:cNvPr id="53" name="Vertical Scroll 52"/>
          <p:cNvSpPr/>
          <p:nvPr/>
        </p:nvSpPr>
        <p:spPr>
          <a:xfrm>
            <a:off x="8775406" y="3397382"/>
            <a:ext cx="366794" cy="369561"/>
          </a:xfrm>
          <a:prstGeom prst="verticalScroll">
            <a:avLst/>
          </a:prstGeom>
          <a:solidFill>
            <a:srgbClr val="FF66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latin typeface="Times New Roman"/>
              <a:cs typeface="Times New Roman"/>
            </a:endParaRPr>
          </a:p>
        </p:txBody>
      </p:sp>
    </p:spTree>
    <p:extLst>
      <p:ext uri="{BB962C8B-B14F-4D97-AF65-F5344CB8AC3E}">
        <p14:creationId xmlns:p14="http://schemas.microsoft.com/office/powerpoint/2010/main" val="3629514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8" grpId="0" animBg="1"/>
      <p:bldP spid="25" grpId="0" animBg="1"/>
      <p:bldP spid="26" grpId="0" animBg="1"/>
      <p:bldP spid="28" grpId="0" animBg="1"/>
      <p:bldP spid="29" grpId="0" animBg="1"/>
      <p:bldP spid="30" grpId="0" animBg="1"/>
      <p:bldP spid="31" grpId="0" animBg="1"/>
      <p:bldP spid="32" grpId="0" animBg="1"/>
      <p:bldP spid="33" grpId="0" animBg="1"/>
      <p:bldP spid="7" grpId="0"/>
      <p:bldP spid="34" grpId="0"/>
      <p:bldP spid="51" grpId="0" animBg="1"/>
      <p:bldP spid="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“Always Connected</a:t>
            </a:r>
            <a:r>
              <a:rPr lang="en-US" b="1" dirty="0" smtClean="0"/>
              <a:t>” </a:t>
            </a:r>
            <a:r>
              <a:rPr lang="en-US" dirty="0" smtClean="0"/>
              <a:t>via Mobility Support (Handoff)  </a:t>
            </a:r>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43</a:t>
            </a:fld>
            <a:endParaRPr lang="en-US"/>
          </a:p>
        </p:txBody>
      </p:sp>
      <p:pic>
        <p:nvPicPr>
          <p:cNvPr id="6" name="Picture 5"/>
          <p:cNvPicPr>
            <a:picLocks noChangeAspect="1"/>
          </p:cNvPicPr>
          <p:nvPr/>
        </p:nvPicPr>
        <p:blipFill>
          <a:blip r:embed="rId3"/>
          <a:stretch>
            <a:fillRect/>
          </a:stretch>
        </p:blipFill>
        <p:spPr>
          <a:xfrm>
            <a:off x="2724150" y="2198497"/>
            <a:ext cx="3543773" cy="1593850"/>
          </a:xfrm>
          <a:prstGeom prst="rect">
            <a:avLst/>
          </a:prstGeom>
        </p:spPr>
      </p:pic>
      <p:cxnSp>
        <p:nvCxnSpPr>
          <p:cNvPr id="20" name="Straight Connector 19"/>
          <p:cNvCxnSpPr>
            <a:endCxn id="6" idx="0"/>
          </p:cNvCxnSpPr>
          <p:nvPr/>
        </p:nvCxnSpPr>
        <p:spPr>
          <a:xfrm>
            <a:off x="4482369" y="1973208"/>
            <a:ext cx="13668" cy="22528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2538394" y="2306842"/>
            <a:ext cx="187690" cy="584528"/>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6200000" flipH="1">
            <a:off x="2133489" y="2537674"/>
            <a:ext cx="79830" cy="2028597"/>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26"/>
          <p:cNvCxnSpPr/>
          <p:nvPr/>
        </p:nvCxnSpPr>
        <p:spPr>
          <a:xfrm rot="5400000">
            <a:off x="6691172" y="2221491"/>
            <a:ext cx="60603" cy="2680191"/>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23"/>
          <p:cNvCxnSpPr/>
          <p:nvPr/>
        </p:nvCxnSpPr>
        <p:spPr>
          <a:xfrm flipV="1">
            <a:off x="5981700" y="2505261"/>
            <a:ext cx="736600" cy="109352"/>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椭圆 172"/>
          <p:cNvSpPr/>
          <p:nvPr/>
        </p:nvSpPr>
        <p:spPr>
          <a:xfrm>
            <a:off x="52967" y="3669534"/>
            <a:ext cx="2847478" cy="1013852"/>
          </a:xfrm>
          <a:prstGeom prst="ellipse">
            <a:avLst/>
          </a:prstGeom>
          <a:solidFill>
            <a:srgbClr val="B34400">
              <a:alpha val="64706"/>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29" name="椭圆 172"/>
          <p:cNvSpPr/>
          <p:nvPr/>
        </p:nvSpPr>
        <p:spPr>
          <a:xfrm>
            <a:off x="1417474" y="3649082"/>
            <a:ext cx="2843784" cy="1013852"/>
          </a:xfrm>
          <a:prstGeom prst="ellipse">
            <a:avLst/>
          </a:prstGeom>
          <a:solidFill>
            <a:srgbClr val="005C5D">
              <a:alpha val="64706"/>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30" name="椭圆 172"/>
          <p:cNvSpPr/>
          <p:nvPr/>
        </p:nvSpPr>
        <p:spPr>
          <a:xfrm>
            <a:off x="3148774" y="3632453"/>
            <a:ext cx="2843784" cy="1013852"/>
          </a:xfrm>
          <a:prstGeom prst="ellipse">
            <a:avLst/>
          </a:prstGeom>
          <a:solidFill>
            <a:srgbClr val="B1001C">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31" name="椭圆 172"/>
          <p:cNvSpPr/>
          <p:nvPr/>
        </p:nvSpPr>
        <p:spPr>
          <a:xfrm>
            <a:off x="6368240" y="3617913"/>
            <a:ext cx="2843784" cy="1013852"/>
          </a:xfrm>
          <a:prstGeom prst="ellipse">
            <a:avLst/>
          </a:prstGeom>
          <a:solidFill>
            <a:srgbClr val="6D5000">
              <a:alpha val="64706"/>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cxnSp>
        <p:nvCxnSpPr>
          <p:cNvPr id="32" name="Straight Connector 66"/>
          <p:cNvCxnSpPr/>
          <p:nvPr/>
        </p:nvCxnSpPr>
        <p:spPr>
          <a:xfrm flipV="1">
            <a:off x="3881717" y="5488639"/>
            <a:ext cx="577719" cy="562462"/>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4" name="Picture 364" descr="iphone_stylized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18" y="5844031"/>
            <a:ext cx="365133" cy="605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64" descr="iphone_stylized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375" y="6266269"/>
            <a:ext cx="351380" cy="582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 name="Straight Connector 66"/>
          <p:cNvCxnSpPr/>
          <p:nvPr/>
        </p:nvCxnSpPr>
        <p:spPr>
          <a:xfrm flipV="1">
            <a:off x="3387388" y="7013417"/>
            <a:ext cx="456285" cy="520087"/>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66"/>
          <p:cNvCxnSpPr/>
          <p:nvPr/>
        </p:nvCxnSpPr>
        <p:spPr>
          <a:xfrm flipV="1">
            <a:off x="4722938" y="5844031"/>
            <a:ext cx="397570" cy="581862"/>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Connector 66"/>
          <p:cNvCxnSpPr/>
          <p:nvPr/>
        </p:nvCxnSpPr>
        <p:spPr>
          <a:xfrm flipH="1" flipV="1">
            <a:off x="5917721" y="6060518"/>
            <a:ext cx="450519" cy="426513"/>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5"/>
          <a:stretch>
            <a:fillRect/>
          </a:stretch>
        </p:blipFill>
        <p:spPr>
          <a:xfrm>
            <a:off x="4246574" y="1026950"/>
            <a:ext cx="425724" cy="962136"/>
          </a:xfrm>
          <a:prstGeom prst="rect">
            <a:avLst/>
          </a:prstGeom>
        </p:spPr>
      </p:pic>
      <p:pic>
        <p:nvPicPr>
          <p:cNvPr id="13" name="Picture 12"/>
          <p:cNvPicPr>
            <a:picLocks noChangeAspect="1"/>
          </p:cNvPicPr>
          <p:nvPr/>
        </p:nvPicPr>
        <p:blipFill>
          <a:blip r:embed="rId6"/>
          <a:stretch>
            <a:fillRect/>
          </a:stretch>
        </p:blipFill>
        <p:spPr>
          <a:xfrm>
            <a:off x="2111375" y="1528250"/>
            <a:ext cx="425724" cy="962136"/>
          </a:xfrm>
          <a:prstGeom prst="rect">
            <a:avLst/>
          </a:prstGeom>
        </p:spPr>
      </p:pic>
      <p:pic>
        <p:nvPicPr>
          <p:cNvPr id="14" name="Picture 13"/>
          <p:cNvPicPr>
            <a:picLocks noChangeAspect="1"/>
          </p:cNvPicPr>
          <p:nvPr/>
        </p:nvPicPr>
        <p:blipFill>
          <a:blip r:embed="rId7"/>
          <a:stretch>
            <a:fillRect/>
          </a:stretch>
        </p:blipFill>
        <p:spPr>
          <a:xfrm>
            <a:off x="6505438" y="1452470"/>
            <a:ext cx="425724" cy="962136"/>
          </a:xfrm>
          <a:prstGeom prst="rect">
            <a:avLst/>
          </a:prstGeom>
        </p:spPr>
      </p:pic>
      <p:pic>
        <p:nvPicPr>
          <p:cNvPr id="15" name="Picture 14"/>
          <p:cNvPicPr>
            <a:picLocks noChangeAspect="1"/>
          </p:cNvPicPr>
          <p:nvPr/>
        </p:nvPicPr>
        <p:blipFill>
          <a:blip r:embed="rId8"/>
          <a:stretch>
            <a:fillRect/>
          </a:stretch>
        </p:blipFill>
        <p:spPr>
          <a:xfrm>
            <a:off x="918867" y="2543875"/>
            <a:ext cx="425724" cy="962136"/>
          </a:xfrm>
          <a:prstGeom prst="rect">
            <a:avLst/>
          </a:prstGeom>
        </p:spPr>
      </p:pic>
      <p:pic>
        <p:nvPicPr>
          <p:cNvPr id="16" name="Picture 15"/>
          <p:cNvPicPr>
            <a:picLocks noChangeAspect="1"/>
          </p:cNvPicPr>
          <p:nvPr/>
        </p:nvPicPr>
        <p:blipFill>
          <a:blip r:embed="rId9"/>
          <a:stretch>
            <a:fillRect/>
          </a:stretch>
        </p:blipFill>
        <p:spPr>
          <a:xfrm>
            <a:off x="7832968" y="2469413"/>
            <a:ext cx="425724" cy="962136"/>
          </a:xfrm>
          <a:prstGeom prst="rect">
            <a:avLst/>
          </a:prstGeom>
        </p:spPr>
      </p:pic>
      <p:sp>
        <p:nvSpPr>
          <p:cNvPr id="40" name="椭圆 172"/>
          <p:cNvSpPr/>
          <p:nvPr/>
        </p:nvSpPr>
        <p:spPr>
          <a:xfrm>
            <a:off x="4893065" y="3632453"/>
            <a:ext cx="2843784" cy="1013852"/>
          </a:xfrm>
          <a:prstGeom prst="ellipse">
            <a:avLst/>
          </a:prstGeom>
          <a:solidFill>
            <a:srgbClr val="00B0F0">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Tree>
    <p:extLst>
      <p:ext uri="{BB962C8B-B14F-4D97-AF65-F5344CB8AC3E}">
        <p14:creationId xmlns:p14="http://schemas.microsoft.com/office/powerpoint/2010/main" val="53803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109"/>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109"/>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109"/>
                                          </p:stCondLst>
                                        </p:cTn>
                                        <p:tgtEl>
                                          <p:spTgt spid="31"/>
                                        </p:tgtEl>
                                        <p:attrNameLst>
                                          <p:attrName>style.visibility</p:attrName>
                                        </p:attrNameLst>
                                      </p:cBhvr>
                                      <p:to>
                                        <p:strVal val="visible"/>
                                      </p:to>
                                    </p:set>
                                  </p:childTnLst>
                                </p:cTn>
                              </p:par>
                            </p:childTnLst>
                          </p:cTn>
                        </p:par>
                        <p:par>
                          <p:cTn id="15" fill="hold">
                            <p:stCondLst>
                              <p:cond delay="110"/>
                            </p:stCondLst>
                            <p:childTnLst>
                              <p:par>
                                <p:cTn id="16" presetID="1"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110"/>
                            </p:stCondLst>
                            <p:childTnLst>
                              <p:par>
                                <p:cTn id="19" presetID="1"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par>
                          <p:cTn id="21" fill="hold">
                            <p:stCondLst>
                              <p:cond delay="110"/>
                            </p:stCondLst>
                            <p:childTnLst>
                              <p:par>
                                <p:cTn id="22" presetID="0" presetClass="path" presetSubtype="0" accel="50000" decel="50000" fill="hold" nodeType="afterEffect">
                                  <p:stCondLst>
                                    <p:cond delay="0"/>
                                  </p:stCondLst>
                                  <p:childTnLst>
                                    <p:animMotion origin="layout" path="M 2.5E-6 -1.7284E-6 L 0.51076 -0.0071 " pathEditMode="relative" rAng="0" ptsTypes="AA">
                                      <p:cBhvr>
                                        <p:cTn id="23" dur="3000" fill="hold"/>
                                        <p:tgtEl>
                                          <p:spTgt spid="34"/>
                                        </p:tgtEl>
                                        <p:attrNameLst>
                                          <p:attrName>ppt_x</p:attrName>
                                          <p:attrName>ppt_y</p:attrName>
                                        </p:attrNameLst>
                                      </p:cBhvr>
                                      <p:rCtr x="25538" y="-370"/>
                                    </p:animMotion>
                                  </p:childTnLst>
                                </p:cTn>
                              </p:par>
                              <p:par>
                                <p:cTn id="24" presetID="1" presetClass="exit" presetSubtype="0" fill="hold" nodeType="withEffect">
                                  <p:stCondLst>
                                    <p:cond delay="0"/>
                                  </p:stCondLst>
                                  <p:childTnLst>
                                    <p:set>
                                      <p:cBhvr>
                                        <p:cTn id="25" dur="1" fill="hold">
                                          <p:stCondLst>
                                            <p:cond delay="0"/>
                                          </p:stCondLst>
                                        </p:cTn>
                                        <p:tgtEl>
                                          <p:spTgt spid="35"/>
                                        </p:tgtEl>
                                        <p:attrNameLst>
                                          <p:attrName>style.visibility</p:attrName>
                                        </p:attrNameLst>
                                      </p:cBhvr>
                                      <p:to>
                                        <p:strVal val="hidden"/>
                                      </p:to>
                                    </p:set>
                                  </p:childTnLst>
                                </p:cTn>
                              </p:par>
                              <p:par>
                                <p:cTn id="26" presetID="9"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dissolve">
                                      <p:cBhvr>
                                        <p:cTn id="28" dur="500"/>
                                        <p:tgtEl>
                                          <p:spTgt spid="36"/>
                                        </p:tgtEl>
                                      </p:cBhvr>
                                    </p:animEffect>
                                  </p:childTnLst>
                                </p:cTn>
                              </p:par>
                              <p:par>
                                <p:cTn id="29" presetID="1" presetClass="exit" presetSubtype="0" fill="hold" nodeType="withEffect">
                                  <p:stCondLst>
                                    <p:cond delay="600"/>
                                  </p:stCondLst>
                                  <p:childTnLst>
                                    <p:set>
                                      <p:cBhvr>
                                        <p:cTn id="30" dur="1" fill="hold">
                                          <p:stCondLst>
                                            <p:cond delay="0"/>
                                          </p:stCondLst>
                                        </p:cTn>
                                        <p:tgtEl>
                                          <p:spTgt spid="36"/>
                                        </p:tgtEl>
                                        <p:attrNameLst>
                                          <p:attrName>style.visibility</p:attrName>
                                        </p:attrNameLst>
                                      </p:cBhvr>
                                      <p:to>
                                        <p:strVal val="hidden"/>
                                      </p:to>
                                    </p:set>
                                  </p:childTnLst>
                                </p:cTn>
                              </p:par>
                              <p:par>
                                <p:cTn id="31" presetID="9" presetClass="entr" presetSubtype="0" fill="hold" nodeType="withEffect">
                                  <p:stCondLst>
                                    <p:cond delay="600"/>
                                  </p:stCondLst>
                                  <p:childTnLst>
                                    <p:set>
                                      <p:cBhvr>
                                        <p:cTn id="32" dur="1" fill="hold">
                                          <p:stCondLst>
                                            <p:cond delay="0"/>
                                          </p:stCondLst>
                                        </p:cTn>
                                        <p:tgtEl>
                                          <p:spTgt spid="32"/>
                                        </p:tgtEl>
                                        <p:attrNameLst>
                                          <p:attrName>style.visibility</p:attrName>
                                        </p:attrNameLst>
                                      </p:cBhvr>
                                      <p:to>
                                        <p:strVal val="visible"/>
                                      </p:to>
                                    </p:set>
                                    <p:animEffect transition="in" filter="dissolve">
                                      <p:cBhvr>
                                        <p:cTn id="33" dur="500"/>
                                        <p:tgtEl>
                                          <p:spTgt spid="32"/>
                                        </p:tgtEl>
                                      </p:cBhvr>
                                    </p:animEffect>
                                  </p:childTnLst>
                                </p:cTn>
                              </p:par>
                              <p:par>
                                <p:cTn id="34" presetID="1" presetClass="exit" presetSubtype="0" fill="hold" nodeType="withEffect">
                                  <p:stCondLst>
                                    <p:cond delay="1200"/>
                                  </p:stCondLst>
                                  <p:childTnLst>
                                    <p:set>
                                      <p:cBhvr>
                                        <p:cTn id="35" dur="1" fill="hold">
                                          <p:stCondLst>
                                            <p:cond delay="0"/>
                                          </p:stCondLst>
                                        </p:cTn>
                                        <p:tgtEl>
                                          <p:spTgt spid="32"/>
                                        </p:tgtEl>
                                        <p:attrNameLst>
                                          <p:attrName>style.visibility</p:attrName>
                                        </p:attrNameLst>
                                      </p:cBhvr>
                                      <p:to>
                                        <p:strVal val="hidden"/>
                                      </p:to>
                                    </p:set>
                                  </p:childTnLst>
                                </p:cTn>
                              </p:par>
                              <p:par>
                                <p:cTn id="36" presetID="9" presetClass="entr" presetSubtype="0" fill="hold" nodeType="withEffect">
                                  <p:stCondLst>
                                    <p:cond delay="1200"/>
                                  </p:stCondLst>
                                  <p:childTnLst>
                                    <p:set>
                                      <p:cBhvr>
                                        <p:cTn id="37" dur="1" fill="hold">
                                          <p:stCondLst>
                                            <p:cond delay="0"/>
                                          </p:stCondLst>
                                        </p:cTn>
                                        <p:tgtEl>
                                          <p:spTgt spid="38"/>
                                        </p:tgtEl>
                                        <p:attrNameLst>
                                          <p:attrName>style.visibility</p:attrName>
                                        </p:attrNameLst>
                                      </p:cBhvr>
                                      <p:to>
                                        <p:strVal val="visible"/>
                                      </p:to>
                                    </p:set>
                                    <p:animEffect transition="in" filter="dissolve">
                                      <p:cBhvr>
                                        <p:cTn id="38" dur="500"/>
                                        <p:tgtEl>
                                          <p:spTgt spid="38"/>
                                        </p:tgtEl>
                                      </p:cBhvr>
                                    </p:animEffect>
                                  </p:childTnLst>
                                </p:cTn>
                              </p:par>
                              <p:par>
                                <p:cTn id="39" presetID="1" presetClass="exit" presetSubtype="0" fill="hold" nodeType="withEffect">
                                  <p:stCondLst>
                                    <p:cond delay="1800"/>
                                  </p:stCondLst>
                                  <p:childTnLst>
                                    <p:set>
                                      <p:cBhvr>
                                        <p:cTn id="40" dur="1" fill="hold">
                                          <p:stCondLst>
                                            <p:cond delay="0"/>
                                          </p:stCondLst>
                                        </p:cTn>
                                        <p:tgtEl>
                                          <p:spTgt spid="38"/>
                                        </p:tgtEl>
                                        <p:attrNameLst>
                                          <p:attrName>style.visibility</p:attrName>
                                        </p:attrNameLst>
                                      </p:cBhvr>
                                      <p:to>
                                        <p:strVal val="hidden"/>
                                      </p:to>
                                    </p:set>
                                  </p:childTnLst>
                                </p:cTn>
                              </p:par>
                              <p:par>
                                <p:cTn id="41" presetID="9" presetClass="entr" presetSubtype="0" fill="hold" nodeType="withEffect">
                                  <p:stCondLst>
                                    <p:cond delay="2400"/>
                                  </p:stCondLst>
                                  <p:childTnLst>
                                    <p:set>
                                      <p:cBhvr>
                                        <p:cTn id="42" dur="1" fill="hold">
                                          <p:stCondLst>
                                            <p:cond delay="0"/>
                                          </p:stCondLst>
                                        </p:cTn>
                                        <p:tgtEl>
                                          <p:spTgt spid="39"/>
                                        </p:tgtEl>
                                        <p:attrNameLst>
                                          <p:attrName>style.visibility</p:attrName>
                                        </p:attrNameLst>
                                      </p:cBhvr>
                                      <p:to>
                                        <p:strVal val="visible"/>
                                      </p:to>
                                    </p:set>
                                    <p:animEffect transition="in" filter="dissolve">
                                      <p:cBhvr>
                                        <p:cTn id="43" dur="500"/>
                                        <p:tgtEl>
                                          <p:spTgt spid="39"/>
                                        </p:tgtEl>
                                      </p:cBhvr>
                                    </p:animEffect>
                                  </p:childTnLst>
                                </p:cTn>
                              </p:par>
                              <p:par>
                                <p:cTn id="44" presetID="1" presetClass="entr" presetSubtype="0" fill="hold" grpId="0" nodeType="withEffect">
                                  <p:stCondLst>
                                    <p:cond delay="0"/>
                                  </p:stCondLst>
                                  <p:childTnLst>
                                    <p:set>
                                      <p:cBhvr>
                                        <p:cTn id="45" dur="1" fill="hold">
                                          <p:stCondLst>
                                            <p:cond delay="109"/>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Handoff </a:t>
            </a:r>
            <a:r>
              <a:rPr lang="en-US" dirty="0" smtClean="0"/>
              <a:t>Procedure</a:t>
            </a:r>
            <a:endParaRPr lang="en-US" dirty="0"/>
          </a:p>
        </p:txBody>
      </p:sp>
      <p:sp>
        <p:nvSpPr>
          <p:cNvPr id="76" name="Content Placeholder 75"/>
          <p:cNvSpPr>
            <a:spLocks noGrp="1"/>
          </p:cNvSpPr>
          <p:nvPr>
            <p:ph idx="1"/>
          </p:nvPr>
        </p:nvSpPr>
        <p:spPr/>
        <p:txBody>
          <a:bodyPr>
            <a:normAutofit fontScale="92500" lnSpcReduction="10000"/>
          </a:bodyPr>
          <a:lstStyle/>
          <a:p>
            <a:r>
              <a:rPr lang="en-US" altLang="zh-CN" dirty="0" smtClean="0"/>
              <a:t>3 steps: trigger-</a:t>
            </a:r>
            <a:r>
              <a:rPr lang="en-US" altLang="zh-CN" b="1" dirty="0" smtClean="0"/>
              <a:t>decision</a:t>
            </a:r>
            <a:r>
              <a:rPr lang="en-US" altLang="zh-CN" dirty="0" smtClean="0"/>
              <a:t>-execution</a:t>
            </a:r>
          </a:p>
          <a:p>
            <a:endParaRPr lang="en-US" altLang="zh-CN" dirty="0" smtClean="0"/>
          </a:p>
          <a:p>
            <a:r>
              <a:rPr lang="en-US" altLang="zh-CN" dirty="0" smtClean="0">
                <a:solidFill>
                  <a:srgbClr val="BB0000"/>
                </a:solidFill>
              </a:rPr>
              <a:t>Configurable</a:t>
            </a:r>
          </a:p>
          <a:p>
            <a:pPr lvl="1"/>
            <a:r>
              <a:rPr lang="en-US" altLang="zh-CN" dirty="0"/>
              <a:t>Tunable</a:t>
            </a:r>
            <a:r>
              <a:rPr lang="zh-CN" altLang="en-US" dirty="0"/>
              <a:t> </a:t>
            </a:r>
            <a:r>
              <a:rPr lang="en-US" altLang="zh-CN" dirty="0" err="1" smtClean="0"/>
              <a:t>para</a:t>
            </a:r>
            <a:r>
              <a:rPr lang="en-US" altLang="zh-CN" dirty="0" smtClean="0"/>
              <a:t> &amp; </a:t>
            </a:r>
          </a:p>
          <a:p>
            <a:pPr marL="457200" lvl="1" indent="0">
              <a:buNone/>
            </a:pPr>
            <a:r>
              <a:rPr lang="en-US" altLang="zh-CN" dirty="0" smtClean="0"/>
              <a:t>decision</a:t>
            </a:r>
            <a:r>
              <a:rPr lang="zh-CN" altLang="en-US" dirty="0" smtClean="0"/>
              <a:t> </a:t>
            </a:r>
            <a:r>
              <a:rPr lang="en-US" altLang="zh-CN" dirty="0"/>
              <a:t>logic</a:t>
            </a:r>
          </a:p>
          <a:p>
            <a:pPr lvl="1"/>
            <a:r>
              <a:rPr lang="en-US" altLang="zh-CN" dirty="0" smtClean="0"/>
              <a:t>Versatile </a:t>
            </a:r>
          </a:p>
          <a:p>
            <a:pPr marL="457200" lvl="1" indent="0">
              <a:buNone/>
            </a:pPr>
            <a:r>
              <a:rPr lang="en-US" altLang="zh-CN" dirty="0" smtClean="0"/>
              <a:t>handoff goals</a:t>
            </a:r>
            <a:endParaRPr lang="zh-CN" altLang="en-US" dirty="0"/>
          </a:p>
          <a:p>
            <a:r>
              <a:rPr lang="en-US" altLang="zh-CN" dirty="0" smtClean="0">
                <a:solidFill>
                  <a:srgbClr val="BB0000"/>
                </a:solidFill>
              </a:rPr>
              <a:t>Distributed</a:t>
            </a:r>
          </a:p>
          <a:p>
            <a:pPr lvl="1"/>
            <a:r>
              <a:rPr lang="en-US" altLang="zh-CN" dirty="0" smtClean="0">
                <a:solidFill>
                  <a:srgbClr val="000000"/>
                </a:solidFill>
              </a:rPr>
              <a:t>Local decision &amp;</a:t>
            </a:r>
          </a:p>
          <a:p>
            <a:pPr marL="457200" lvl="1" indent="0">
              <a:buNone/>
            </a:pPr>
            <a:r>
              <a:rPr lang="en-US" altLang="zh-CN" dirty="0" smtClean="0">
                <a:solidFill>
                  <a:srgbClr val="000000"/>
                </a:solidFill>
              </a:rPr>
              <a:t>configurations</a:t>
            </a:r>
          </a:p>
          <a:p>
            <a:pPr lvl="1"/>
            <a:endParaRPr lang="zh-CN" altLang="en-US" dirty="0"/>
          </a:p>
          <a:p>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44</a:t>
            </a:fld>
            <a:endParaRPr lang="en-US"/>
          </a:p>
        </p:txBody>
      </p:sp>
      <p:sp>
        <p:nvSpPr>
          <p:cNvPr id="6" name="TextBox 83"/>
          <p:cNvSpPr txBox="1"/>
          <p:nvPr/>
        </p:nvSpPr>
        <p:spPr>
          <a:xfrm>
            <a:off x="3271482" y="2067164"/>
            <a:ext cx="2224470" cy="2693045"/>
          </a:xfrm>
          <a:prstGeom prst="rect">
            <a:avLst/>
          </a:prstGeom>
          <a:noFill/>
          <a:ln>
            <a:solidFill>
              <a:schemeClr val="tx1"/>
            </a:solidFill>
            <a:prstDash val="dash"/>
          </a:ln>
        </p:spPr>
        <p:txBody>
          <a:bodyPr wrap="square" rtlCol="0">
            <a:spAutoFit/>
          </a:bodyPr>
          <a:lstStyle/>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p:txBody>
      </p:sp>
      <p:sp>
        <p:nvSpPr>
          <p:cNvPr id="7" name="椭圆 172"/>
          <p:cNvSpPr/>
          <p:nvPr/>
        </p:nvSpPr>
        <p:spPr>
          <a:xfrm>
            <a:off x="3070891" y="3795028"/>
            <a:ext cx="3230486" cy="775291"/>
          </a:xfrm>
          <a:prstGeom prst="ellipse">
            <a:avLst/>
          </a:prstGeom>
          <a:solidFill>
            <a:srgbClr val="15ADEB">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a:cs typeface="Times New Roman"/>
            </a:endParaRPr>
          </a:p>
        </p:txBody>
      </p:sp>
      <p:sp>
        <p:nvSpPr>
          <p:cNvPr id="18" name="TextBox 83"/>
          <p:cNvSpPr txBox="1"/>
          <p:nvPr/>
        </p:nvSpPr>
        <p:spPr>
          <a:xfrm>
            <a:off x="3917106" y="4197290"/>
            <a:ext cx="946844" cy="400110"/>
          </a:xfrm>
          <a:prstGeom prst="rect">
            <a:avLst/>
          </a:prstGeom>
          <a:noFill/>
        </p:spPr>
        <p:txBody>
          <a:bodyPr wrap="none" rtlCol="0">
            <a:spAutoFit/>
          </a:bodyPr>
          <a:lstStyle/>
          <a:p>
            <a:r>
              <a:rPr lang="en-US" sz="2000" b="1" dirty="0">
                <a:latin typeface="Times New Roman"/>
                <a:cs typeface="Times New Roman"/>
              </a:rPr>
              <a:t>  </a:t>
            </a:r>
            <a:r>
              <a:rPr lang="en-US" sz="2000" b="1" dirty="0" smtClean="0">
                <a:latin typeface="Times New Roman"/>
                <a:cs typeface="Times New Roman"/>
              </a:rPr>
              <a:t>Cell 1</a:t>
            </a:r>
            <a:endParaRPr lang="en-US" sz="2000" b="1" dirty="0">
              <a:latin typeface="Times New Roman"/>
              <a:cs typeface="Times New Roman"/>
            </a:endParaRPr>
          </a:p>
        </p:txBody>
      </p:sp>
      <p:sp>
        <p:nvSpPr>
          <p:cNvPr id="19" name="Freeform 109"/>
          <p:cNvSpPr>
            <a:spLocks/>
          </p:cNvSpPr>
          <p:nvPr/>
        </p:nvSpPr>
        <p:spPr bwMode="auto">
          <a:xfrm rot="5400000" flipH="1">
            <a:off x="5714480" y="2318160"/>
            <a:ext cx="124059" cy="2330816"/>
          </a:xfrm>
          <a:custGeom>
            <a:avLst/>
            <a:gdLst>
              <a:gd name="T0" fmla="*/ 171370631 w 476"/>
              <a:gd name="T1" fmla="*/ 1461690407 h 580"/>
              <a:gd name="T2" fmla="*/ 1189513842 w 476"/>
              <a:gd name="T3" fmla="*/ 816530480 h 580"/>
              <a:gd name="T4" fmla="*/ 0 w 476"/>
              <a:gd name="T5" fmla="*/ 0 h 580"/>
              <a:gd name="T6" fmla="*/ 0 60000 65536"/>
              <a:gd name="T7" fmla="*/ 0 60000 65536"/>
              <a:gd name="T8" fmla="*/ 0 60000 65536"/>
              <a:gd name="T9" fmla="*/ 0 w 476"/>
              <a:gd name="T10" fmla="*/ 0 h 580"/>
              <a:gd name="T11" fmla="*/ 476 w 476"/>
              <a:gd name="T12" fmla="*/ 580 h 580"/>
            </a:gdLst>
            <a:ahLst/>
            <a:cxnLst>
              <a:cxn ang="T6">
                <a:pos x="T0" y="T1"/>
              </a:cxn>
              <a:cxn ang="T7">
                <a:pos x="T2" y="T3"/>
              </a:cxn>
              <a:cxn ang="T8">
                <a:pos x="T4" y="T5"/>
              </a:cxn>
            </a:cxnLst>
            <a:rect l="T9" t="T10" r="T11" b="T12"/>
            <a:pathLst>
              <a:path w="476" h="580">
                <a:moveTo>
                  <a:pt x="68" y="580"/>
                </a:moveTo>
                <a:cubicBezTo>
                  <a:pt x="135" y="537"/>
                  <a:pt x="468" y="380"/>
                  <a:pt x="472" y="324"/>
                </a:cubicBezTo>
                <a:cubicBezTo>
                  <a:pt x="476" y="268"/>
                  <a:pt x="98" y="67"/>
                  <a:pt x="0" y="0"/>
                </a:cubicBezTo>
              </a:path>
            </a:pathLst>
          </a:custGeom>
          <a:noFill/>
          <a:ln w="57150" cmpd="sng">
            <a:solidFill>
              <a:srgbClr val="FF0000"/>
            </a:solidFill>
            <a:round/>
            <a:headEnd type="none" w="med" len="med"/>
            <a:tailEnd type="triangle" w="med" len="med"/>
          </a:ln>
        </p:spPr>
        <p:txBody>
          <a:bodyPr/>
          <a:lstStyle/>
          <a:p>
            <a:endParaRPr lang="en-US"/>
          </a:p>
        </p:txBody>
      </p:sp>
      <p:grpSp>
        <p:nvGrpSpPr>
          <p:cNvPr id="20" name="Group 87"/>
          <p:cNvGrpSpPr>
            <a:grpSpLocks/>
          </p:cNvGrpSpPr>
          <p:nvPr/>
        </p:nvGrpSpPr>
        <p:grpSpPr bwMode="auto">
          <a:xfrm>
            <a:off x="4807615" y="2514749"/>
            <a:ext cx="298450" cy="338138"/>
            <a:chOff x="3312" y="2598"/>
            <a:chExt cx="188" cy="213"/>
          </a:xfrm>
        </p:grpSpPr>
        <p:sp>
          <p:nvSpPr>
            <p:cNvPr id="21"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solidFill>
                  <a:srgbClr val="3366FF"/>
                </a:solidFill>
              </a:endParaRPr>
            </a:p>
          </p:txBody>
        </p:sp>
        <p:sp>
          <p:nvSpPr>
            <p:cNvPr id="22"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a:solidFill>
                    <a:srgbClr val="FF0000"/>
                  </a:solidFill>
                  <a:latin typeface="Arial" pitchFamily="34" charset="0"/>
                </a:rPr>
                <a:t>2</a:t>
              </a:r>
            </a:p>
          </p:txBody>
        </p:sp>
      </p:grpSp>
      <p:sp>
        <p:nvSpPr>
          <p:cNvPr id="23" name="Decision 22"/>
          <p:cNvSpPr/>
          <p:nvPr/>
        </p:nvSpPr>
        <p:spPr>
          <a:xfrm>
            <a:off x="4676370" y="2457688"/>
            <a:ext cx="584872" cy="450556"/>
          </a:xfrm>
          <a:prstGeom prst="flowChartDecision">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latin typeface="Times New Roman"/>
              <a:cs typeface="Times New Roman"/>
            </a:endParaRPr>
          </a:p>
        </p:txBody>
      </p:sp>
      <p:sp>
        <p:nvSpPr>
          <p:cNvPr id="24" name="Rectangle 23"/>
          <p:cNvSpPr/>
          <p:nvPr/>
        </p:nvSpPr>
        <p:spPr>
          <a:xfrm>
            <a:off x="4472768" y="2103680"/>
            <a:ext cx="1039392" cy="400110"/>
          </a:xfrm>
          <a:prstGeom prst="rect">
            <a:avLst/>
          </a:prstGeom>
        </p:spPr>
        <p:txBody>
          <a:bodyPr wrap="none">
            <a:spAutoFit/>
          </a:bodyPr>
          <a:lstStyle/>
          <a:p>
            <a:pPr algn="ctr"/>
            <a:r>
              <a:rPr lang="en-US" sz="2000" dirty="0" smtClean="0">
                <a:solidFill>
                  <a:srgbClr val="3366FF"/>
                </a:solidFill>
                <a:latin typeface="Times New Roman"/>
                <a:cs typeface="Times New Roman"/>
              </a:rPr>
              <a:t>decision</a:t>
            </a:r>
            <a:endParaRPr lang="en-US" sz="2000" dirty="0">
              <a:solidFill>
                <a:srgbClr val="3366FF"/>
              </a:solidFill>
              <a:latin typeface="Times New Roman"/>
              <a:cs typeface="Times New Roman"/>
            </a:endParaRPr>
          </a:p>
        </p:txBody>
      </p:sp>
      <p:sp>
        <p:nvSpPr>
          <p:cNvPr id="25" name="Line 121"/>
          <p:cNvSpPr>
            <a:spLocks noChangeShapeType="1"/>
          </p:cNvSpPr>
          <p:nvPr/>
        </p:nvSpPr>
        <p:spPr bwMode="auto">
          <a:xfrm>
            <a:off x="5261243" y="2682965"/>
            <a:ext cx="313848" cy="1461"/>
          </a:xfrm>
          <a:prstGeom prst="line">
            <a:avLst/>
          </a:prstGeom>
          <a:noFill/>
          <a:ln w="38100" cmpd="sng">
            <a:solidFill>
              <a:srgbClr val="0000FF"/>
            </a:solidFill>
            <a:prstDash val="solid"/>
            <a:round/>
            <a:headEnd/>
            <a:tailEnd type="triangle" w="med" len="med"/>
          </a:ln>
        </p:spPr>
        <p:txBody>
          <a:bodyPr wrap="none"/>
          <a:lstStyle/>
          <a:p>
            <a:endParaRPr lang="en-US" dirty="0">
              <a:solidFill>
                <a:srgbClr val="3366FF"/>
              </a:solidFill>
              <a:latin typeface="Times New Roman"/>
              <a:cs typeface="Times New Roman"/>
            </a:endParaRPr>
          </a:p>
        </p:txBody>
      </p:sp>
      <p:grpSp>
        <p:nvGrpSpPr>
          <p:cNvPr id="26" name="Group 25"/>
          <p:cNvGrpSpPr/>
          <p:nvPr/>
        </p:nvGrpSpPr>
        <p:grpSpPr>
          <a:xfrm>
            <a:off x="3303626" y="2278335"/>
            <a:ext cx="946963" cy="802994"/>
            <a:chOff x="296236" y="1116047"/>
            <a:chExt cx="946963" cy="802994"/>
          </a:xfrm>
        </p:grpSpPr>
        <p:sp>
          <p:nvSpPr>
            <p:cNvPr id="27" name="Vertical Scroll 26"/>
            <p:cNvSpPr/>
            <p:nvPr/>
          </p:nvSpPr>
          <p:spPr>
            <a:xfrm>
              <a:off x="337699" y="1116047"/>
              <a:ext cx="905500" cy="802994"/>
            </a:xfrm>
            <a:prstGeom prst="verticalScroll">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3366FF"/>
                </a:solidFill>
                <a:latin typeface="Times New Roman"/>
                <a:cs typeface="Times New Roman"/>
              </a:endParaRPr>
            </a:p>
            <a:p>
              <a:pPr algn="ctr"/>
              <a:endParaRPr lang="en-US" dirty="0">
                <a:solidFill>
                  <a:srgbClr val="3366FF"/>
                </a:solidFill>
                <a:latin typeface="Times New Roman"/>
                <a:cs typeface="Times New Roman"/>
              </a:endParaRPr>
            </a:p>
          </p:txBody>
        </p:sp>
        <p:sp>
          <p:nvSpPr>
            <p:cNvPr id="28" name="Rectangle 27"/>
            <p:cNvSpPr/>
            <p:nvPr/>
          </p:nvSpPr>
          <p:spPr>
            <a:xfrm>
              <a:off x="296236" y="1132979"/>
              <a:ext cx="930802" cy="707886"/>
            </a:xfrm>
            <a:prstGeom prst="rect">
              <a:avLst/>
            </a:prstGeom>
            <a:ln>
              <a:noFill/>
            </a:ln>
          </p:spPr>
          <p:txBody>
            <a:bodyPr wrap="square">
              <a:spAutoFit/>
            </a:bodyPr>
            <a:lstStyle/>
            <a:p>
              <a:pPr algn="ctr"/>
              <a:r>
                <a:rPr lang="en-US" sz="2000" dirty="0">
                  <a:solidFill>
                    <a:srgbClr val="3366FF"/>
                  </a:solidFill>
                  <a:latin typeface="Times New Roman"/>
                  <a:cs typeface="Times New Roman"/>
                </a:rPr>
                <a:t>rules</a:t>
              </a:r>
            </a:p>
            <a:p>
              <a:pPr algn="ctr"/>
              <a:r>
                <a:rPr lang="en-US" sz="2000" dirty="0" err="1">
                  <a:solidFill>
                    <a:srgbClr val="3366FF"/>
                  </a:solidFill>
                  <a:latin typeface="Times New Roman"/>
                  <a:cs typeface="Times New Roman"/>
                </a:rPr>
                <a:t>paras</a:t>
              </a:r>
              <a:endParaRPr lang="en-US" sz="2000" dirty="0">
                <a:solidFill>
                  <a:srgbClr val="3366FF"/>
                </a:solidFill>
                <a:latin typeface="Times New Roman"/>
                <a:cs typeface="Times New Roman"/>
              </a:endParaRPr>
            </a:p>
          </p:txBody>
        </p:sp>
      </p:grpSp>
      <p:sp>
        <p:nvSpPr>
          <p:cNvPr id="29" name="Rectangle 28"/>
          <p:cNvSpPr/>
          <p:nvPr/>
        </p:nvSpPr>
        <p:spPr>
          <a:xfrm>
            <a:off x="4435288" y="2834689"/>
            <a:ext cx="711653" cy="400110"/>
          </a:xfrm>
          <a:prstGeom prst="rect">
            <a:avLst/>
          </a:prstGeom>
        </p:spPr>
        <p:txBody>
          <a:bodyPr wrap="none">
            <a:spAutoFit/>
          </a:bodyPr>
          <a:lstStyle/>
          <a:p>
            <a:pPr algn="ctr"/>
            <a:r>
              <a:rPr lang="en-US" sz="2000" dirty="0" err="1" smtClean="0">
                <a:solidFill>
                  <a:srgbClr val="3366FF"/>
                </a:solidFill>
                <a:latin typeface="Times New Roman"/>
                <a:cs typeface="Times New Roman"/>
              </a:rPr>
              <a:t>meas</a:t>
            </a:r>
            <a:endParaRPr lang="en-US" sz="2000" dirty="0">
              <a:solidFill>
                <a:srgbClr val="3366FF"/>
              </a:solidFill>
              <a:latin typeface="Times New Roman"/>
              <a:cs typeface="Times New Roman"/>
            </a:endParaRPr>
          </a:p>
        </p:txBody>
      </p:sp>
      <p:cxnSp>
        <p:nvCxnSpPr>
          <p:cNvPr id="30" name="Straight Connector 66"/>
          <p:cNvCxnSpPr/>
          <p:nvPr/>
        </p:nvCxnSpPr>
        <p:spPr>
          <a:xfrm>
            <a:off x="4150215" y="2679832"/>
            <a:ext cx="526155" cy="3134"/>
          </a:xfrm>
          <a:prstGeom prst="straightConnector1">
            <a:avLst/>
          </a:prstGeom>
          <a:ln w="38100" cmpd="sng">
            <a:solidFill>
              <a:srgbClr val="0000FF"/>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66"/>
          <p:cNvCxnSpPr/>
          <p:nvPr/>
        </p:nvCxnSpPr>
        <p:spPr>
          <a:xfrm rot="5400000" flipH="1" flipV="1">
            <a:off x="4364884" y="2866109"/>
            <a:ext cx="459850" cy="366321"/>
          </a:xfrm>
          <a:prstGeom prst="bentConnector3">
            <a:avLst>
              <a:gd name="adj1" fmla="val 99712"/>
            </a:avLst>
          </a:prstGeom>
          <a:ln w="38100" cmpd="sng">
            <a:solidFill>
              <a:srgbClr val="0000FF"/>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2" name="椭圆 172"/>
          <p:cNvSpPr/>
          <p:nvPr/>
        </p:nvSpPr>
        <p:spPr>
          <a:xfrm>
            <a:off x="5106065" y="3813307"/>
            <a:ext cx="3109266" cy="775291"/>
          </a:xfrm>
          <a:prstGeom prst="ellipse">
            <a:avLst/>
          </a:prstGeom>
          <a:solidFill>
            <a:srgbClr val="92D050">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a:cs typeface="Times New Roman"/>
            </a:endParaRPr>
          </a:p>
        </p:txBody>
      </p:sp>
      <p:sp>
        <p:nvSpPr>
          <p:cNvPr id="43" name="TextBox 83"/>
          <p:cNvSpPr txBox="1"/>
          <p:nvPr/>
        </p:nvSpPr>
        <p:spPr>
          <a:xfrm>
            <a:off x="6629974" y="4202132"/>
            <a:ext cx="946844" cy="400110"/>
          </a:xfrm>
          <a:prstGeom prst="rect">
            <a:avLst/>
          </a:prstGeom>
          <a:noFill/>
        </p:spPr>
        <p:txBody>
          <a:bodyPr wrap="none" rtlCol="0">
            <a:spAutoFit/>
          </a:bodyPr>
          <a:lstStyle/>
          <a:p>
            <a:r>
              <a:rPr lang="en-US" altLang="zh-CN" sz="2000" b="1" dirty="0" smtClean="0">
                <a:latin typeface="Times New Roman"/>
                <a:cs typeface="Times New Roman"/>
              </a:rPr>
              <a:t>  Cell 2</a:t>
            </a:r>
            <a:endParaRPr lang="en-US" sz="2000" b="1" dirty="0">
              <a:latin typeface="Times New Roman"/>
              <a:cs typeface="Times New Roman"/>
            </a:endParaRPr>
          </a:p>
        </p:txBody>
      </p:sp>
      <p:grpSp>
        <p:nvGrpSpPr>
          <p:cNvPr id="44" name="Group 87"/>
          <p:cNvGrpSpPr>
            <a:grpSpLocks/>
          </p:cNvGrpSpPr>
          <p:nvPr/>
        </p:nvGrpSpPr>
        <p:grpSpPr bwMode="auto">
          <a:xfrm>
            <a:off x="5584880" y="3063055"/>
            <a:ext cx="298450" cy="338138"/>
            <a:chOff x="3312" y="2598"/>
            <a:chExt cx="188" cy="213"/>
          </a:xfrm>
        </p:grpSpPr>
        <p:sp>
          <p:nvSpPr>
            <p:cNvPr id="45"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p>
          </p:txBody>
        </p:sp>
        <p:sp>
          <p:nvSpPr>
            <p:cNvPr id="46"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a:solidFill>
                    <a:srgbClr val="FF0000"/>
                  </a:solidFill>
                  <a:latin typeface="Arial" pitchFamily="34" charset="0"/>
                </a:rPr>
                <a:t>3</a:t>
              </a:r>
            </a:p>
          </p:txBody>
        </p:sp>
      </p:grpSp>
      <p:cxnSp>
        <p:nvCxnSpPr>
          <p:cNvPr id="47" name="Straight Connector 66"/>
          <p:cNvCxnSpPr/>
          <p:nvPr/>
        </p:nvCxnSpPr>
        <p:spPr>
          <a:xfrm>
            <a:off x="4762189" y="3777168"/>
            <a:ext cx="1277554" cy="561449"/>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66"/>
          <p:cNvCxnSpPr/>
          <p:nvPr/>
        </p:nvCxnSpPr>
        <p:spPr>
          <a:xfrm>
            <a:off x="4638270" y="3903222"/>
            <a:ext cx="1401473" cy="625895"/>
          </a:xfrm>
          <a:prstGeom prst="line">
            <a:avLst/>
          </a:prstGeom>
          <a:ln w="38100" cmpd="sng">
            <a:solidFill>
              <a:srgbClr val="000000"/>
            </a:solidFill>
            <a:prstDash val="sysDot"/>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49" name="Group 87"/>
          <p:cNvGrpSpPr>
            <a:grpSpLocks/>
          </p:cNvGrpSpPr>
          <p:nvPr/>
        </p:nvGrpSpPr>
        <p:grpSpPr bwMode="auto">
          <a:xfrm>
            <a:off x="5083840" y="3676759"/>
            <a:ext cx="298450" cy="338138"/>
            <a:chOff x="3312" y="2598"/>
            <a:chExt cx="188" cy="213"/>
          </a:xfrm>
        </p:grpSpPr>
        <p:sp>
          <p:nvSpPr>
            <p:cNvPr id="50"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latin typeface="Times New Roman"/>
                <a:cs typeface="Times New Roman"/>
              </a:endParaRPr>
            </a:p>
          </p:txBody>
        </p:sp>
        <p:sp>
          <p:nvSpPr>
            <p:cNvPr id="51"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smtClean="0">
                  <a:solidFill>
                    <a:srgbClr val="FF0000"/>
                  </a:solidFill>
                  <a:latin typeface="Times New Roman"/>
                  <a:cs typeface="Times New Roman"/>
                </a:rPr>
                <a:t>1</a:t>
              </a:r>
              <a:endParaRPr lang="en-US" sz="1600" dirty="0">
                <a:solidFill>
                  <a:srgbClr val="FF0000"/>
                </a:solidFill>
                <a:latin typeface="Times New Roman"/>
                <a:cs typeface="Times New Roman"/>
              </a:endParaRPr>
            </a:p>
          </p:txBody>
        </p:sp>
      </p:grpSp>
      <p:sp>
        <p:nvSpPr>
          <p:cNvPr id="52" name="Rectangle 51"/>
          <p:cNvSpPr/>
          <p:nvPr/>
        </p:nvSpPr>
        <p:spPr>
          <a:xfrm>
            <a:off x="3257628" y="1671916"/>
            <a:ext cx="2355257" cy="369332"/>
          </a:xfrm>
          <a:prstGeom prst="rect">
            <a:avLst/>
          </a:prstGeom>
        </p:spPr>
        <p:txBody>
          <a:bodyPr wrap="none">
            <a:spAutoFit/>
          </a:bodyPr>
          <a:lstStyle/>
          <a:p>
            <a:r>
              <a:rPr lang="en-US" altLang="zh-CN" b="1" dirty="0" smtClean="0">
                <a:solidFill>
                  <a:srgbClr val="3366FF"/>
                </a:solidFill>
                <a:latin typeface="Times New Roman"/>
                <a:cs typeface="Times New Roman"/>
              </a:rPr>
              <a:t>Handoff decision@C1</a:t>
            </a:r>
            <a:endParaRPr lang="en-US" b="1" dirty="0">
              <a:solidFill>
                <a:srgbClr val="3366FF"/>
              </a:solidFill>
              <a:latin typeface="Times New Roman"/>
              <a:cs typeface="Times New Roman"/>
            </a:endParaRPr>
          </a:p>
        </p:txBody>
      </p:sp>
      <p:sp>
        <p:nvSpPr>
          <p:cNvPr id="53" name="TextBox 83"/>
          <p:cNvSpPr txBox="1"/>
          <p:nvPr/>
        </p:nvSpPr>
        <p:spPr>
          <a:xfrm>
            <a:off x="8532999" y="2489762"/>
            <a:ext cx="607583" cy="400110"/>
          </a:xfrm>
          <a:prstGeom prst="rect">
            <a:avLst/>
          </a:prstGeom>
          <a:noFill/>
        </p:spPr>
        <p:txBody>
          <a:bodyPr wrap="none" rtlCol="0">
            <a:spAutoFit/>
          </a:bodyPr>
          <a:lstStyle/>
          <a:p>
            <a:r>
              <a:rPr lang="en-US" altLang="zh-CN" sz="2000" b="1" dirty="0" smtClean="0">
                <a:latin typeface="Calibri"/>
                <a:cs typeface="Calibri"/>
              </a:rPr>
              <a:t>… …</a:t>
            </a:r>
            <a:endParaRPr lang="en-US" sz="2000" b="1" dirty="0">
              <a:latin typeface="Calibri"/>
              <a:cs typeface="Calibri"/>
            </a:endParaRPr>
          </a:p>
        </p:txBody>
      </p:sp>
      <p:grpSp>
        <p:nvGrpSpPr>
          <p:cNvPr id="54" name="Group 53"/>
          <p:cNvGrpSpPr/>
          <p:nvPr/>
        </p:nvGrpSpPr>
        <p:grpSpPr>
          <a:xfrm>
            <a:off x="6010531" y="1657588"/>
            <a:ext cx="2417863" cy="3118286"/>
            <a:chOff x="8042360" y="602523"/>
            <a:chExt cx="2417863" cy="3118286"/>
          </a:xfrm>
        </p:grpSpPr>
        <p:sp>
          <p:nvSpPr>
            <p:cNvPr id="55" name="TextBox 83"/>
            <p:cNvSpPr txBox="1"/>
            <p:nvPr/>
          </p:nvSpPr>
          <p:spPr>
            <a:xfrm>
              <a:off x="8042360" y="1027764"/>
              <a:ext cx="2224470" cy="2693045"/>
            </a:xfrm>
            <a:prstGeom prst="rect">
              <a:avLst/>
            </a:prstGeom>
            <a:noFill/>
            <a:ln>
              <a:solidFill>
                <a:schemeClr val="tx1"/>
              </a:solidFill>
              <a:prstDash val="dash"/>
            </a:ln>
          </p:spPr>
          <p:txBody>
            <a:bodyPr wrap="square" rtlCol="0">
              <a:spAutoFit/>
            </a:bodyPr>
            <a:lstStyle/>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p:txBody>
        </p:sp>
        <p:cxnSp>
          <p:nvCxnSpPr>
            <p:cNvPr id="56" name="Straight Connector 66"/>
            <p:cNvCxnSpPr/>
            <p:nvPr/>
          </p:nvCxnSpPr>
          <p:spPr>
            <a:xfrm flipV="1">
              <a:off x="8434763" y="2709917"/>
              <a:ext cx="619059" cy="489435"/>
            </a:xfrm>
            <a:prstGeom prst="line">
              <a:avLst/>
            </a:prstGeom>
            <a:ln w="38100" cmpd="sng">
              <a:solidFill>
                <a:srgbClr val="000000"/>
              </a:solidFill>
              <a:prstDash val="sysDot"/>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57" name="Group 87"/>
            <p:cNvGrpSpPr>
              <a:grpSpLocks/>
            </p:cNvGrpSpPr>
            <p:nvPr/>
          </p:nvGrpSpPr>
          <p:grpSpPr bwMode="auto">
            <a:xfrm>
              <a:off x="9625269" y="1456828"/>
              <a:ext cx="298450" cy="338138"/>
              <a:chOff x="3312" y="2598"/>
              <a:chExt cx="188" cy="213"/>
            </a:xfrm>
          </p:grpSpPr>
          <p:sp>
            <p:nvSpPr>
              <p:cNvPr id="72"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p>
            </p:txBody>
          </p:sp>
          <p:sp>
            <p:nvSpPr>
              <p:cNvPr id="73"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a:solidFill>
                      <a:srgbClr val="FF0000"/>
                    </a:solidFill>
                    <a:latin typeface="Arial" pitchFamily="34" charset="0"/>
                  </a:rPr>
                  <a:t>5</a:t>
                </a:r>
              </a:p>
            </p:txBody>
          </p:sp>
        </p:grpSp>
        <p:cxnSp>
          <p:nvCxnSpPr>
            <p:cNvPr id="58" name="Straight Connector 66"/>
            <p:cNvCxnSpPr/>
            <p:nvPr/>
          </p:nvCxnSpPr>
          <p:spPr>
            <a:xfrm flipV="1">
              <a:off x="8316109" y="2591167"/>
              <a:ext cx="638534" cy="523968"/>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9" name="Decision 58"/>
            <p:cNvSpPr/>
            <p:nvPr/>
          </p:nvSpPr>
          <p:spPr>
            <a:xfrm>
              <a:off x="9494024" y="1399767"/>
              <a:ext cx="584872" cy="450556"/>
            </a:xfrm>
            <a:prstGeom prst="flowChartDecision">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sp>
          <p:nvSpPr>
            <p:cNvPr id="60" name="Rectangle 59"/>
            <p:cNvSpPr/>
            <p:nvPr/>
          </p:nvSpPr>
          <p:spPr>
            <a:xfrm>
              <a:off x="9290422" y="1045759"/>
              <a:ext cx="1039392" cy="400110"/>
            </a:xfrm>
            <a:prstGeom prst="rect">
              <a:avLst/>
            </a:prstGeom>
          </p:spPr>
          <p:txBody>
            <a:bodyPr wrap="none">
              <a:spAutoFit/>
            </a:bodyPr>
            <a:lstStyle/>
            <a:p>
              <a:pPr algn="ctr"/>
              <a:r>
                <a:rPr lang="en-US" sz="2000" dirty="0" smtClean="0">
                  <a:solidFill>
                    <a:srgbClr val="008000"/>
                  </a:solidFill>
                  <a:latin typeface="Times New Roman"/>
                  <a:cs typeface="Times New Roman"/>
                </a:rPr>
                <a:t>decision</a:t>
              </a:r>
              <a:endParaRPr lang="en-US" sz="2000" dirty="0">
                <a:solidFill>
                  <a:srgbClr val="008000"/>
                </a:solidFill>
                <a:latin typeface="Times New Roman"/>
                <a:cs typeface="Times New Roman"/>
              </a:endParaRPr>
            </a:p>
          </p:txBody>
        </p:sp>
        <p:sp>
          <p:nvSpPr>
            <p:cNvPr id="61" name="Line 121"/>
            <p:cNvSpPr>
              <a:spLocks noChangeShapeType="1"/>
            </p:cNvSpPr>
            <p:nvPr/>
          </p:nvSpPr>
          <p:spPr bwMode="auto">
            <a:xfrm>
              <a:off x="10078896" y="1625045"/>
              <a:ext cx="381327" cy="0"/>
            </a:xfrm>
            <a:prstGeom prst="line">
              <a:avLst/>
            </a:prstGeom>
            <a:noFill/>
            <a:ln w="38100" cmpd="sng">
              <a:solidFill>
                <a:srgbClr val="008000"/>
              </a:solidFill>
              <a:prstDash val="solid"/>
              <a:round/>
              <a:headEnd/>
              <a:tailEnd type="triangle" w="med" len="med"/>
            </a:ln>
          </p:spPr>
          <p:txBody>
            <a:bodyPr wrap="none"/>
            <a:lstStyle/>
            <a:p>
              <a:endParaRPr lang="en-US" dirty="0">
                <a:solidFill>
                  <a:srgbClr val="000000"/>
                </a:solidFill>
                <a:latin typeface="Times New Roman"/>
                <a:cs typeface="Times New Roman"/>
              </a:endParaRPr>
            </a:p>
          </p:txBody>
        </p:sp>
        <p:grpSp>
          <p:nvGrpSpPr>
            <p:cNvPr id="62" name="Group 61"/>
            <p:cNvGrpSpPr/>
            <p:nvPr/>
          </p:nvGrpSpPr>
          <p:grpSpPr>
            <a:xfrm>
              <a:off x="8121280" y="1220414"/>
              <a:ext cx="946963" cy="802994"/>
              <a:chOff x="296236" y="1116047"/>
              <a:chExt cx="946963" cy="802994"/>
            </a:xfrm>
          </p:grpSpPr>
          <p:sp>
            <p:nvSpPr>
              <p:cNvPr id="70" name="Vertical Scroll 69"/>
              <p:cNvSpPr/>
              <p:nvPr/>
            </p:nvSpPr>
            <p:spPr>
              <a:xfrm>
                <a:off x="337699" y="1116047"/>
                <a:ext cx="905500" cy="802994"/>
              </a:xfrm>
              <a:prstGeom prst="verticalScroll">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8000"/>
                  </a:solidFill>
                  <a:latin typeface="Times New Roman"/>
                  <a:cs typeface="Times New Roman"/>
                </a:endParaRPr>
              </a:p>
              <a:p>
                <a:pPr algn="ctr"/>
                <a:endParaRPr lang="en-US" dirty="0">
                  <a:solidFill>
                    <a:srgbClr val="008000"/>
                  </a:solidFill>
                  <a:latin typeface="Times New Roman"/>
                  <a:cs typeface="Times New Roman"/>
                </a:endParaRPr>
              </a:p>
            </p:txBody>
          </p:sp>
          <p:sp>
            <p:nvSpPr>
              <p:cNvPr id="71" name="Rectangle 70"/>
              <p:cNvSpPr/>
              <p:nvPr/>
            </p:nvSpPr>
            <p:spPr>
              <a:xfrm>
                <a:off x="296236" y="1132979"/>
                <a:ext cx="930802" cy="707886"/>
              </a:xfrm>
              <a:prstGeom prst="rect">
                <a:avLst/>
              </a:prstGeom>
            </p:spPr>
            <p:txBody>
              <a:bodyPr wrap="square">
                <a:spAutoFit/>
              </a:bodyPr>
              <a:lstStyle/>
              <a:p>
                <a:pPr algn="ctr"/>
                <a:r>
                  <a:rPr lang="en-US" sz="2000" dirty="0">
                    <a:solidFill>
                      <a:srgbClr val="008000"/>
                    </a:solidFill>
                    <a:latin typeface="Times New Roman"/>
                    <a:cs typeface="Times New Roman"/>
                  </a:rPr>
                  <a:t>r</a:t>
                </a:r>
                <a:r>
                  <a:rPr lang="en-US" sz="2000" dirty="0" smtClean="0">
                    <a:solidFill>
                      <a:srgbClr val="008000"/>
                    </a:solidFill>
                    <a:latin typeface="Times New Roman"/>
                    <a:cs typeface="Times New Roman"/>
                  </a:rPr>
                  <a:t>ules’</a:t>
                </a:r>
                <a:endParaRPr lang="en-US" sz="2000" dirty="0">
                  <a:solidFill>
                    <a:srgbClr val="008000"/>
                  </a:solidFill>
                  <a:latin typeface="Times New Roman"/>
                  <a:cs typeface="Times New Roman"/>
                </a:endParaRPr>
              </a:p>
              <a:p>
                <a:pPr algn="ctr"/>
                <a:r>
                  <a:rPr lang="en-US" sz="2000" dirty="0" err="1">
                    <a:solidFill>
                      <a:srgbClr val="008000"/>
                    </a:solidFill>
                    <a:latin typeface="Times New Roman"/>
                    <a:cs typeface="Times New Roman"/>
                  </a:rPr>
                  <a:t>p</a:t>
                </a:r>
                <a:r>
                  <a:rPr lang="en-US" sz="2000" dirty="0" err="1" smtClean="0">
                    <a:solidFill>
                      <a:srgbClr val="008000"/>
                    </a:solidFill>
                    <a:latin typeface="Times New Roman"/>
                    <a:cs typeface="Times New Roman"/>
                  </a:rPr>
                  <a:t>aras</a:t>
                </a:r>
                <a:r>
                  <a:rPr lang="en-US" sz="2000" dirty="0" smtClean="0">
                    <a:solidFill>
                      <a:srgbClr val="008000"/>
                    </a:solidFill>
                    <a:latin typeface="Times New Roman"/>
                    <a:cs typeface="Times New Roman"/>
                  </a:rPr>
                  <a:t>’</a:t>
                </a:r>
                <a:endParaRPr lang="en-US" sz="2000" dirty="0">
                  <a:solidFill>
                    <a:srgbClr val="008000"/>
                  </a:solidFill>
                  <a:latin typeface="Times New Roman"/>
                  <a:cs typeface="Times New Roman"/>
                </a:endParaRPr>
              </a:p>
            </p:txBody>
          </p:sp>
        </p:grpSp>
        <p:sp>
          <p:nvSpPr>
            <p:cNvPr id="63" name="Rectangle 62"/>
            <p:cNvSpPr/>
            <p:nvPr/>
          </p:nvSpPr>
          <p:spPr>
            <a:xfrm>
              <a:off x="9219756" y="1776768"/>
              <a:ext cx="778028" cy="400110"/>
            </a:xfrm>
            <a:prstGeom prst="rect">
              <a:avLst/>
            </a:prstGeom>
          </p:spPr>
          <p:txBody>
            <a:bodyPr wrap="none">
              <a:spAutoFit/>
            </a:bodyPr>
            <a:lstStyle/>
            <a:p>
              <a:pPr algn="ctr"/>
              <a:r>
                <a:rPr lang="en-US" sz="2000" dirty="0" err="1">
                  <a:solidFill>
                    <a:srgbClr val="008000"/>
                  </a:solidFill>
                  <a:latin typeface="Times New Roman"/>
                  <a:cs typeface="Times New Roman"/>
                </a:rPr>
                <a:t>m</a:t>
              </a:r>
              <a:r>
                <a:rPr lang="en-US" sz="2000" dirty="0" err="1" smtClean="0">
                  <a:solidFill>
                    <a:srgbClr val="008000"/>
                  </a:solidFill>
                  <a:latin typeface="Times New Roman"/>
                  <a:cs typeface="Times New Roman"/>
                </a:rPr>
                <a:t>eas</a:t>
              </a:r>
              <a:r>
                <a:rPr lang="en-US" sz="2000" dirty="0" smtClean="0">
                  <a:solidFill>
                    <a:srgbClr val="008000"/>
                  </a:solidFill>
                  <a:latin typeface="Times New Roman"/>
                  <a:cs typeface="Times New Roman"/>
                </a:rPr>
                <a:t>’</a:t>
              </a:r>
              <a:endParaRPr lang="en-US" sz="2000" dirty="0">
                <a:solidFill>
                  <a:srgbClr val="008000"/>
                </a:solidFill>
                <a:latin typeface="Times New Roman"/>
                <a:cs typeface="Times New Roman"/>
              </a:endParaRPr>
            </a:p>
          </p:txBody>
        </p:sp>
        <p:cxnSp>
          <p:nvCxnSpPr>
            <p:cNvPr id="64" name="Straight Connector 66"/>
            <p:cNvCxnSpPr/>
            <p:nvPr/>
          </p:nvCxnSpPr>
          <p:spPr>
            <a:xfrm>
              <a:off x="8967869" y="1621911"/>
              <a:ext cx="526155" cy="3134"/>
            </a:xfrm>
            <a:prstGeom prst="straightConnector1">
              <a:avLst/>
            </a:prstGeom>
            <a:ln w="38100" cmpd="sng">
              <a:solidFill>
                <a:srgbClr val="008000"/>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5" name="Straight Connector 66"/>
            <p:cNvCxnSpPr/>
            <p:nvPr/>
          </p:nvCxnSpPr>
          <p:spPr>
            <a:xfrm rot="5400000" flipH="1" flipV="1">
              <a:off x="9182538" y="1808188"/>
              <a:ext cx="459850" cy="366321"/>
            </a:xfrm>
            <a:prstGeom prst="bentConnector3">
              <a:avLst>
                <a:gd name="adj1" fmla="val 99712"/>
              </a:avLst>
            </a:prstGeom>
            <a:ln w="38100" cmpd="sng">
              <a:solidFill>
                <a:srgbClr val="008000"/>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66" name="Group 87"/>
            <p:cNvGrpSpPr>
              <a:grpSpLocks/>
            </p:cNvGrpSpPr>
            <p:nvPr/>
          </p:nvGrpSpPr>
          <p:grpSpPr bwMode="auto">
            <a:xfrm>
              <a:off x="8421834" y="2523578"/>
              <a:ext cx="298450" cy="338138"/>
              <a:chOff x="3312" y="2598"/>
              <a:chExt cx="188" cy="213"/>
            </a:xfrm>
          </p:grpSpPr>
          <p:sp>
            <p:nvSpPr>
              <p:cNvPr id="68"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p>
            </p:txBody>
          </p:sp>
          <p:sp>
            <p:nvSpPr>
              <p:cNvPr id="69"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a:solidFill>
                      <a:srgbClr val="FF0000"/>
                    </a:solidFill>
                    <a:latin typeface="Arial" pitchFamily="34" charset="0"/>
                  </a:rPr>
                  <a:t>4</a:t>
                </a:r>
              </a:p>
            </p:txBody>
          </p:sp>
        </p:grpSp>
        <p:sp>
          <p:nvSpPr>
            <p:cNvPr id="67" name="Rectangle 66"/>
            <p:cNvSpPr/>
            <p:nvPr/>
          </p:nvSpPr>
          <p:spPr>
            <a:xfrm>
              <a:off x="8056079" y="602523"/>
              <a:ext cx="2355257" cy="369332"/>
            </a:xfrm>
            <a:prstGeom prst="rect">
              <a:avLst/>
            </a:prstGeom>
          </p:spPr>
          <p:txBody>
            <a:bodyPr wrap="none">
              <a:spAutoFit/>
            </a:bodyPr>
            <a:lstStyle/>
            <a:p>
              <a:r>
                <a:rPr lang="en-US" altLang="zh-CN" b="1" dirty="0" smtClean="0">
                  <a:latin typeface="Times New Roman"/>
                  <a:cs typeface="Times New Roman"/>
                </a:rPr>
                <a:t>Handoff decision@C2</a:t>
              </a:r>
              <a:endParaRPr lang="en-US" b="1" dirty="0">
                <a:latin typeface="Times New Roman"/>
                <a:cs typeface="Times New Roman"/>
              </a:endParaRPr>
            </a:p>
          </p:txBody>
        </p:sp>
      </p:grpSp>
      <p:pic>
        <p:nvPicPr>
          <p:cNvPr id="82" name="Picture 364" descr="iphone_stylized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531" y="4193402"/>
            <a:ext cx="318655" cy="528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 name="Picture 77"/>
          <p:cNvPicPr>
            <a:picLocks noChangeAspect="1"/>
          </p:cNvPicPr>
          <p:nvPr/>
        </p:nvPicPr>
        <p:blipFill>
          <a:blip r:embed="rId4"/>
          <a:stretch>
            <a:fillRect/>
          </a:stretch>
        </p:blipFill>
        <p:spPr>
          <a:xfrm>
            <a:off x="6854424" y="3210672"/>
            <a:ext cx="425724" cy="962136"/>
          </a:xfrm>
          <a:prstGeom prst="rect">
            <a:avLst/>
          </a:prstGeom>
        </p:spPr>
      </p:pic>
      <p:pic>
        <p:nvPicPr>
          <p:cNvPr id="80" name="Picture 79"/>
          <p:cNvPicPr>
            <a:picLocks noChangeAspect="1"/>
          </p:cNvPicPr>
          <p:nvPr/>
        </p:nvPicPr>
        <p:blipFill>
          <a:blip r:embed="rId5"/>
          <a:stretch>
            <a:fillRect/>
          </a:stretch>
        </p:blipFill>
        <p:spPr>
          <a:xfrm>
            <a:off x="4202901" y="3234799"/>
            <a:ext cx="425724" cy="962136"/>
          </a:xfrm>
          <a:prstGeom prst="rect">
            <a:avLst/>
          </a:prstGeom>
        </p:spPr>
      </p:pic>
    </p:spTree>
    <p:extLst>
      <p:ext uri="{BB962C8B-B14F-4D97-AF65-F5344CB8AC3E}">
        <p14:creationId xmlns:p14="http://schemas.microsoft.com/office/powerpoint/2010/main" val="551566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strips(downRight)">
                                      <p:cBhvr>
                                        <p:cTn id="7" dur="500"/>
                                        <p:tgtEl>
                                          <p:spTgt spid="48"/>
                                        </p:tgtEl>
                                      </p:cBhvr>
                                    </p:animEffect>
                                  </p:childTnLst>
                                </p:cTn>
                              </p:par>
                            </p:childTnLst>
                          </p:cTn>
                        </p:par>
                        <p:par>
                          <p:cTn id="8" fill="hold">
                            <p:stCondLst>
                              <p:cond delay="500"/>
                            </p:stCondLst>
                            <p:childTnLst>
                              <p:par>
                                <p:cTn id="9" presetID="18" presetClass="entr" presetSubtype="9"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strips(upLeft)">
                                      <p:cBhvr>
                                        <p:cTn id="11" dur="500"/>
                                        <p:tgtEl>
                                          <p:spTgt spid="47"/>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dissolve">
                                      <p:cBhvr>
                                        <p:cTn id="18" dur="500"/>
                                        <p:tgtEl>
                                          <p:spTgt spid="3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dissolv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dissolve">
                                      <p:cBhvr>
                                        <p:cTn id="26" dur="500"/>
                                        <p:tgtEl>
                                          <p:spTgt spid="26"/>
                                        </p:tgtEl>
                                      </p:cBhvr>
                                    </p:animEffect>
                                  </p:childTnLst>
                                </p:cTn>
                              </p:par>
                              <p:par>
                                <p:cTn id="27" presetID="9"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childTnLst>
                          </p:cTn>
                        </p:par>
                        <p:par>
                          <p:cTn id="34" fill="hold">
                            <p:stCondLst>
                              <p:cond delay="1000"/>
                            </p:stCondLst>
                            <p:childTnLst>
                              <p:par>
                                <p:cTn id="35" presetID="9"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par>
                          <p:cTn id="38" fill="hold">
                            <p:stCondLst>
                              <p:cond delay="1500"/>
                            </p:stCondLst>
                            <p:childTnLst>
                              <p:par>
                                <p:cTn id="39" presetID="9"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dissolv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strips(downRight)">
                                      <p:cBhvr>
                                        <p:cTn id="46" dur="500"/>
                                        <p:tgtEl>
                                          <p:spTgt spid="19"/>
                                        </p:tgtEl>
                                      </p:cBhvr>
                                    </p:animEffect>
                                  </p:childTnLst>
                                </p:cTn>
                              </p:par>
                              <p:par>
                                <p:cTn id="47" presetID="18" presetClass="entr" presetSubtype="12"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strips(down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6">
                                            <p:txEl>
                                              <p:pRg st="2" end="2"/>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76">
                                            <p:txEl>
                                              <p:pRg st="3" end="3"/>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76">
                                            <p:txEl>
                                              <p:pRg st="4" end="4"/>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76">
                                            <p:txEl>
                                              <p:pRg st="5" end="5"/>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76">
                                            <p:txEl>
                                              <p:pRg st="6" end="6"/>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dissolve">
                                      <p:cBhvr>
                                        <p:cTn id="66" dur="500"/>
                                        <p:tgtEl>
                                          <p:spTgt spid="54"/>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dissolve">
                                      <p:cBhvr>
                                        <p:cTn id="70" dur="500"/>
                                        <p:tgtEl>
                                          <p:spTgt spid="53"/>
                                        </p:tgtEl>
                                      </p:cBhvr>
                                    </p:animEffect>
                                  </p:childTnLst>
                                </p:cTn>
                              </p:par>
                              <p:par>
                                <p:cTn id="71" presetID="1" presetClass="entr" presetSubtype="0" fill="hold" nodeType="withEffect">
                                  <p:stCondLst>
                                    <p:cond delay="0"/>
                                  </p:stCondLst>
                                  <p:childTnLst>
                                    <p:set>
                                      <p:cBhvr>
                                        <p:cTn id="72" dur="1" fill="hold">
                                          <p:stCondLst>
                                            <p:cond delay="0"/>
                                          </p:stCondLst>
                                        </p:cTn>
                                        <p:tgtEl>
                                          <p:spTgt spid="76">
                                            <p:txEl>
                                              <p:pRg st="7" end="7"/>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6">
                                            <p:txEl>
                                              <p:pRg st="8" end="8"/>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p:bldP spid="25" grpId="0" animBg="1"/>
      <p:bldP spid="29" grpId="0"/>
      <p:bldP spid="5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Handoff </a:t>
            </a:r>
            <a:r>
              <a:rPr lang="en-US" dirty="0" smtClean="0"/>
              <a:t>Diversity</a:t>
            </a:r>
            <a:endParaRPr lang="en-US" dirty="0"/>
          </a:p>
        </p:txBody>
      </p:sp>
      <p:sp>
        <p:nvSpPr>
          <p:cNvPr id="3" name="Content Placeholder 2"/>
          <p:cNvSpPr>
            <a:spLocks noGrp="1"/>
          </p:cNvSpPr>
          <p:nvPr>
            <p:ph idx="1"/>
          </p:nvPr>
        </p:nvSpPr>
        <p:spPr>
          <a:xfrm>
            <a:off x="241300" y="888999"/>
            <a:ext cx="8648700" cy="4254501"/>
          </a:xfrm>
        </p:spPr>
        <p:txBody>
          <a:bodyPr>
            <a:normAutofit fontScale="85000" lnSpcReduction="20000"/>
          </a:bodyPr>
          <a:lstStyle/>
          <a:p>
            <a:r>
              <a:rPr lang="en-US" dirty="0" smtClean="0"/>
              <a:t>Two handoff categories</a:t>
            </a:r>
          </a:p>
          <a:p>
            <a:pPr lvl="1"/>
            <a:r>
              <a:rPr lang="en-US" dirty="0" smtClean="0"/>
              <a:t>Idle-state (no ongoing traffic): no active connection</a:t>
            </a:r>
          </a:p>
          <a:p>
            <a:pPr lvl="1"/>
            <a:r>
              <a:rPr lang="en-US" dirty="0" smtClean="0"/>
              <a:t>Active-state:  active connection maintained and migrated </a:t>
            </a:r>
          </a:p>
          <a:p>
            <a:pPr marL="457200" lvl="1" indent="0">
              <a:buNone/>
            </a:pPr>
            <a:endParaRPr lang="en-US" dirty="0" smtClean="0"/>
          </a:p>
          <a:p>
            <a:r>
              <a:rPr lang="en-US" dirty="0" smtClean="0"/>
              <a:t>Versatile procedures and goals</a:t>
            </a:r>
          </a:p>
          <a:p>
            <a:pPr lvl="1"/>
            <a:r>
              <a:rPr lang="en-US" dirty="0" smtClean="0"/>
              <a:t>Idle-state (only based on RAT preference &amp; signal strength)</a:t>
            </a:r>
          </a:p>
          <a:p>
            <a:pPr lvl="2"/>
            <a:r>
              <a:rPr lang="en-US" dirty="0" smtClean="0"/>
              <a:t>Initial attach </a:t>
            </a:r>
          </a:p>
          <a:p>
            <a:pPr lvl="2"/>
            <a:r>
              <a:rPr lang="en-US" dirty="0" smtClean="0"/>
              <a:t>Cell (re)selection</a:t>
            </a:r>
          </a:p>
          <a:p>
            <a:pPr lvl="1"/>
            <a:r>
              <a:rPr lang="en-US" dirty="0" smtClean="0"/>
              <a:t>Active-state</a:t>
            </a:r>
          </a:p>
          <a:p>
            <a:pPr lvl="2"/>
            <a:r>
              <a:rPr lang="en-US" dirty="0" smtClean="0"/>
              <a:t>Active handoff: soft handoff, hard handoff … </a:t>
            </a:r>
          </a:p>
          <a:p>
            <a:pPr lvl="2"/>
            <a:r>
              <a:rPr lang="en-US" dirty="0" smtClean="0"/>
              <a:t>CSFB and SRVCC: 4G Voice support</a:t>
            </a:r>
          </a:p>
          <a:p>
            <a:pPr lvl="2"/>
            <a:r>
              <a:rPr lang="en-US" dirty="0" err="1" smtClean="0"/>
              <a:t>Femtocell</a:t>
            </a:r>
            <a:r>
              <a:rPr lang="en-US" dirty="0" smtClean="0"/>
              <a:t>/</a:t>
            </a:r>
            <a:r>
              <a:rPr lang="en-US" dirty="0" err="1" smtClean="0"/>
              <a:t>WiFi</a:t>
            </a:r>
            <a:r>
              <a:rPr lang="en-US" dirty="0" smtClean="0"/>
              <a:t> offloading</a:t>
            </a:r>
          </a:p>
          <a:p>
            <a:pPr lvl="2"/>
            <a:r>
              <a:rPr lang="en-US" dirty="0" smtClean="0"/>
              <a:t>Load balancing</a:t>
            </a:r>
          </a:p>
          <a:p>
            <a:pPr lvl="2"/>
            <a:r>
              <a:rPr lang="en-US" dirty="0" smtClean="0"/>
              <a:t>…</a:t>
            </a:r>
          </a:p>
          <a:p>
            <a:pPr lvl="2"/>
            <a:endParaRPr lang="en-US" dirty="0" smtClean="0"/>
          </a:p>
          <a:p>
            <a:pPr lvl="2"/>
            <a:endParaRPr lang="en-US" dirty="0" smtClean="0"/>
          </a:p>
          <a:p>
            <a:pPr lvl="2"/>
            <a:endParaRPr lang="en-US" dirty="0" smtClean="0"/>
          </a:p>
          <a:p>
            <a:pPr lvl="2"/>
            <a:endParaRPr lang="en-US" dirty="0"/>
          </a:p>
          <a:p>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45</a:t>
            </a:fld>
            <a:endParaRPr lang="en-US"/>
          </a:p>
        </p:txBody>
      </p:sp>
    </p:spTree>
    <p:extLst>
      <p:ext uri="{BB962C8B-B14F-4D97-AF65-F5344CB8AC3E}">
        <p14:creationId xmlns:p14="http://schemas.microsoft.com/office/powerpoint/2010/main" val="3934155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688093"/>
            <a:ext cx="7886700" cy="843855"/>
          </a:xfrm>
        </p:spPr>
        <p:txBody>
          <a:bodyPr>
            <a:normAutofit/>
          </a:bodyPr>
          <a:lstStyle/>
          <a:p>
            <a:r>
              <a:rPr lang="en-US" sz="3200" dirty="0" smtClean="0">
                <a:solidFill>
                  <a:schemeClr val="bg1">
                    <a:lumMod val="65000"/>
                  </a:schemeClr>
                </a:solidFill>
              </a:rPr>
              <a:t>Reality-check and root-cause analysis</a:t>
            </a:r>
            <a:endParaRPr lang="en-US" sz="3200" dirty="0">
              <a:solidFill>
                <a:schemeClr val="bg1">
                  <a:lumMod val="65000"/>
                </a:schemeClr>
              </a:solidFill>
            </a:endParaRPr>
          </a:p>
        </p:txBody>
      </p:sp>
      <p:sp>
        <p:nvSpPr>
          <p:cNvPr id="4" name="Slide Number Placeholder 3"/>
          <p:cNvSpPr>
            <a:spLocks noGrp="1"/>
          </p:cNvSpPr>
          <p:nvPr>
            <p:ph type="sldNum" sz="quarter" idx="12"/>
          </p:nvPr>
        </p:nvSpPr>
        <p:spPr/>
        <p:txBody>
          <a:bodyPr/>
          <a:lstStyle/>
          <a:p>
            <a:fld id="{703FE3F1-97C6-4A93-B0D7-520C2E060284}" type="slidenum">
              <a:rPr lang="zh-CN" altLang="en-US" smtClean="0"/>
              <a:t>46</a:t>
            </a:fld>
            <a:endParaRPr lang="zh-CN" altLang="en-US"/>
          </a:p>
        </p:txBody>
      </p:sp>
      <p:sp>
        <p:nvSpPr>
          <p:cNvPr id="5" name="Rectangle 4"/>
          <p:cNvSpPr/>
          <p:nvPr/>
        </p:nvSpPr>
        <p:spPr>
          <a:xfrm>
            <a:off x="0" y="1"/>
            <a:ext cx="9144000" cy="2581573"/>
          </a:xfrm>
          <a:prstGeom prst="rect">
            <a:avLst/>
          </a:prstGeom>
          <a:solidFill>
            <a:srgbClr val="BB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itle 1"/>
          <p:cNvSpPr txBox="1">
            <a:spLocks/>
          </p:cNvSpPr>
          <p:nvPr/>
        </p:nvSpPr>
        <p:spPr>
          <a:xfrm>
            <a:off x="623888" y="838201"/>
            <a:ext cx="7886700" cy="166836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dirty="0" smtClean="0">
                <a:solidFill>
                  <a:schemeClr val="bg1"/>
                </a:solidFill>
                <a:latin typeface="Calibri"/>
                <a:cs typeface="Calibri"/>
              </a:rPr>
              <a:t>Q1: Do they exist in Reality?</a:t>
            </a:r>
          </a:p>
          <a:p>
            <a:r>
              <a:rPr lang="en-US" altLang="zh-CN" dirty="0" smtClean="0">
                <a:solidFill>
                  <a:schemeClr val="bg1"/>
                </a:solidFill>
                <a:latin typeface="Calibri"/>
                <a:cs typeface="Calibri"/>
              </a:rPr>
              <a:t>Q3: And why? </a:t>
            </a:r>
            <a:endParaRPr lang="en-US" dirty="0">
              <a:solidFill>
                <a:schemeClr val="bg1"/>
              </a:solidFill>
              <a:latin typeface="Calibri"/>
              <a:cs typeface="Calibri"/>
            </a:endParaRPr>
          </a:p>
        </p:txBody>
      </p:sp>
      <p:sp>
        <p:nvSpPr>
          <p:cNvPr id="2" name="Date Placeholder 1"/>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14491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Check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Experiment settings</a:t>
            </a:r>
            <a:endParaRPr lang="en-US" sz="2400" dirty="0" smtClean="0"/>
          </a:p>
          <a:p>
            <a:pPr lvl="1"/>
            <a:r>
              <a:rPr lang="en-US" dirty="0" smtClean="0"/>
              <a:t>Two US carriers</a:t>
            </a:r>
          </a:p>
          <a:p>
            <a:pPr lvl="1"/>
            <a:r>
              <a:rPr lang="en-US" dirty="0" smtClean="0"/>
              <a:t>In two cities (Los Angeles, CA and Columbus, OH)</a:t>
            </a:r>
          </a:p>
          <a:p>
            <a:pPr lvl="1"/>
            <a:r>
              <a:rPr lang="en-US" altLang="zh-CN" dirty="0" smtClean="0"/>
              <a:t>50</a:t>
            </a:r>
            <a:r>
              <a:rPr lang="zh-CN" altLang="en-US" dirty="0" smtClean="0"/>
              <a:t> </a:t>
            </a:r>
            <a:r>
              <a:rPr lang="en-US" altLang="zh-CN" dirty="0"/>
              <a:t>outdoor</a:t>
            </a:r>
            <a:r>
              <a:rPr lang="zh-CN" altLang="en-US" dirty="0"/>
              <a:t> </a:t>
            </a:r>
            <a:r>
              <a:rPr lang="en-US" altLang="zh-CN" dirty="0"/>
              <a:t>locations, 63</a:t>
            </a:r>
            <a:r>
              <a:rPr lang="zh-CN" altLang="en-US" dirty="0"/>
              <a:t> </a:t>
            </a:r>
            <a:r>
              <a:rPr lang="en-US" altLang="zh-CN" dirty="0"/>
              <a:t>indoor</a:t>
            </a:r>
            <a:r>
              <a:rPr lang="zh-CN" altLang="en-US" dirty="0"/>
              <a:t> </a:t>
            </a:r>
            <a:r>
              <a:rPr lang="en-US" altLang="zh-CN" dirty="0"/>
              <a:t>locations</a:t>
            </a:r>
            <a:r>
              <a:rPr lang="en-US" altLang="zh-CN" dirty="0" smtClean="0"/>
              <a:t>,</a:t>
            </a:r>
            <a:endParaRPr lang="en-US" dirty="0" smtClean="0"/>
          </a:p>
          <a:p>
            <a:pPr lvl="1"/>
            <a:r>
              <a:rPr lang="en-US" dirty="0" err="1" smtClean="0"/>
              <a:t>Macrocells</a:t>
            </a:r>
            <a:r>
              <a:rPr lang="en-US" dirty="0" smtClean="0"/>
              <a:t> plus </a:t>
            </a:r>
            <a:r>
              <a:rPr lang="en-US" dirty="0" err="1" smtClean="0"/>
              <a:t>femtocells</a:t>
            </a:r>
            <a:r>
              <a:rPr lang="en-US" dirty="0" smtClean="0"/>
              <a:t> (self-deployed)</a:t>
            </a:r>
          </a:p>
          <a:p>
            <a:pPr lvl="1"/>
            <a:r>
              <a:rPr lang="en-US" dirty="0" smtClean="0"/>
              <a:t>Collected handoff profiles (logic</a:t>
            </a:r>
            <a:r>
              <a:rPr lang="en-US" dirty="0"/>
              <a:t>, </a:t>
            </a:r>
            <a:r>
              <a:rPr lang="en-US" dirty="0" err="1" smtClean="0"/>
              <a:t>config</a:t>
            </a:r>
            <a:r>
              <a:rPr lang="en-US" dirty="0" smtClean="0"/>
              <a:t>., meas.)</a:t>
            </a:r>
          </a:p>
          <a:p>
            <a:pPr lvl="1"/>
            <a:endParaRPr lang="en-US" dirty="0"/>
          </a:p>
          <a:p>
            <a:r>
              <a:rPr lang="en-US" dirty="0"/>
              <a:t>Four Instances </a:t>
            </a:r>
            <a:r>
              <a:rPr lang="en-US" dirty="0" smtClean="0"/>
              <a:t>Identified</a:t>
            </a:r>
          </a:p>
          <a:p>
            <a:pPr lvl="1"/>
            <a:r>
              <a:rPr lang="en-US" dirty="0" smtClean="0"/>
              <a:t>In both categories</a:t>
            </a:r>
          </a:p>
          <a:p>
            <a:pPr lvl="1"/>
            <a:r>
              <a:rPr lang="en-US" dirty="0" smtClean="0"/>
              <a:t>Three causes</a:t>
            </a:r>
          </a:p>
          <a:p>
            <a:pPr marL="457200" lvl="1" indent="0">
              <a:buNone/>
            </a:pPr>
            <a:endParaRPr lang="en-US" sz="2800" dirty="0" smtClean="0"/>
          </a:p>
          <a:p>
            <a:pPr lvl="1"/>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47</a:t>
            </a:fld>
            <a:endParaRPr lang="en-US"/>
          </a:p>
        </p:txBody>
      </p:sp>
    </p:spTree>
    <p:extLst>
      <p:ext uri="{BB962C8B-B14F-4D97-AF65-F5344CB8AC3E}">
        <p14:creationId xmlns:p14="http://schemas.microsoft.com/office/powerpoint/2010/main" val="1197322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(1/5) </a:t>
            </a:r>
            <a:endParaRPr lang="en-US" dirty="0"/>
          </a:p>
        </p:txBody>
      </p:sp>
      <p:sp>
        <p:nvSpPr>
          <p:cNvPr id="27" name="Content Placeholder 26"/>
          <p:cNvSpPr>
            <a:spLocks noGrp="1"/>
          </p:cNvSpPr>
          <p:nvPr>
            <p:ph idx="1"/>
          </p:nvPr>
        </p:nvSpPr>
        <p:spPr/>
        <p:txBody>
          <a:bodyPr>
            <a:normAutofit fontScale="85000" lnSpcReduction="10000"/>
          </a:bodyPr>
          <a:lstStyle/>
          <a:p>
            <a:r>
              <a:rPr lang="en-US" dirty="0" smtClean="0"/>
              <a:t>Instance 1: </a:t>
            </a:r>
            <a:r>
              <a:rPr lang="en-US" dirty="0"/>
              <a:t>Fail to r</a:t>
            </a:r>
            <a:r>
              <a:rPr lang="en-US" dirty="0" smtClean="0"/>
              <a:t>each </a:t>
            </a:r>
            <a:r>
              <a:rPr lang="en-US" dirty="0"/>
              <a:t>4G from 2G</a:t>
            </a:r>
            <a:r>
              <a:rPr lang="en-US" dirty="0" smtClean="0"/>
              <a:t> </a:t>
            </a:r>
          </a:p>
          <a:p>
            <a:endParaRPr lang="en-US" dirty="0"/>
          </a:p>
          <a:p>
            <a:endParaRPr lang="en-US" dirty="0" smtClean="0"/>
          </a:p>
          <a:p>
            <a:endParaRPr lang="en-US" dirty="0"/>
          </a:p>
          <a:p>
            <a:endParaRPr lang="en-US" dirty="0" smtClean="0"/>
          </a:p>
          <a:p>
            <a:r>
              <a:rPr lang="en-US" dirty="0" smtClean="0"/>
              <a:t>Cause: missing configuration from 2G to 4G</a:t>
            </a:r>
          </a:p>
          <a:p>
            <a:pPr lvl="1"/>
            <a:r>
              <a:rPr lang="en-US" dirty="0" smtClean="0"/>
              <a:t>Likely no update in 2G (4G not compatible with 2G only)</a:t>
            </a:r>
          </a:p>
          <a:p>
            <a:r>
              <a:rPr lang="en-US" dirty="0" smtClean="0"/>
              <a:t>More:</a:t>
            </a:r>
          </a:p>
          <a:p>
            <a:pPr lvl="1"/>
            <a:r>
              <a:rPr lang="en-US" dirty="0" smtClean="0"/>
              <a:t>3G is too weak  (e.g., &lt; -108dBm)</a:t>
            </a:r>
          </a:p>
          <a:p>
            <a:pPr lvl="1"/>
            <a:r>
              <a:rPr lang="en-US" dirty="0" smtClean="0"/>
              <a:t>Device supports specific 3G (e.g., TD-SCDMA) not supported by operators</a:t>
            </a:r>
          </a:p>
          <a:p>
            <a:pPr marL="457200" lvl="1" indent="0">
              <a:buNone/>
            </a:pPr>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48</a:t>
            </a:fld>
            <a:endParaRPr lang="en-US"/>
          </a:p>
        </p:txBody>
      </p:sp>
      <p:cxnSp>
        <p:nvCxnSpPr>
          <p:cNvPr id="11" name="Straight Connector 65"/>
          <p:cNvCxnSpPr/>
          <p:nvPr/>
        </p:nvCxnSpPr>
        <p:spPr>
          <a:xfrm flipH="1">
            <a:off x="1888784" y="2201207"/>
            <a:ext cx="2395392"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矩形 50"/>
          <p:cNvSpPr/>
          <p:nvPr/>
        </p:nvSpPr>
        <p:spPr>
          <a:xfrm>
            <a:off x="1868422" y="1445219"/>
            <a:ext cx="1944350" cy="646331"/>
          </a:xfrm>
          <a:prstGeom prst="rect">
            <a:avLst/>
          </a:prstGeom>
        </p:spPr>
        <p:txBody>
          <a:bodyPr wrap="none">
            <a:spAutoFit/>
          </a:bodyPr>
          <a:lstStyle/>
          <a:p>
            <a:pPr algn="ctr"/>
            <a:r>
              <a:rPr lang="en-US" altLang="zh-CN" b="1" dirty="0" err="1" smtClean="0">
                <a:solidFill>
                  <a:srgbClr val="000000"/>
                </a:solidFill>
              </a:rPr>
              <a:t>Pref</a:t>
            </a:r>
            <a:r>
              <a:rPr lang="en-US" altLang="zh-CN" b="1" baseline="-25000" dirty="0" err="1" smtClean="0">
                <a:solidFill>
                  <a:srgbClr val="000000"/>
                </a:solidFill>
              </a:rPr>
              <a:t>s,c</a:t>
            </a:r>
            <a:r>
              <a:rPr lang="en-US" altLang="zh-CN" b="1" dirty="0">
                <a:solidFill>
                  <a:srgbClr val="000000"/>
                </a:solidFill>
              </a:rPr>
              <a:t> </a:t>
            </a:r>
            <a:r>
              <a:rPr lang="en-US" altLang="zh-CN" b="1" dirty="0" smtClean="0">
                <a:solidFill>
                  <a:srgbClr val="000000"/>
                </a:solidFill>
              </a:rPr>
              <a:t>&gt; </a:t>
            </a:r>
            <a:r>
              <a:rPr lang="en-US" altLang="zh-CN" b="1" dirty="0" err="1" smtClean="0">
                <a:solidFill>
                  <a:srgbClr val="000000"/>
                </a:solidFill>
              </a:rPr>
              <a:t>Pref</a:t>
            </a:r>
            <a:r>
              <a:rPr lang="en-US" altLang="zh-CN" b="1" baseline="-25000" dirty="0" err="1" smtClean="0">
                <a:solidFill>
                  <a:srgbClr val="000000"/>
                </a:solidFill>
              </a:rPr>
              <a:t>s,s</a:t>
            </a:r>
            <a:endParaRPr lang="en-US" altLang="zh-CN" b="1" baseline="-25000" dirty="0" smtClean="0">
              <a:solidFill>
                <a:srgbClr val="000000"/>
              </a:solidFill>
            </a:endParaRPr>
          </a:p>
          <a:p>
            <a:pPr algn="ctr"/>
            <a:r>
              <a:rPr lang="en-US" altLang="zh-CN" b="1" dirty="0" err="1" smtClean="0">
                <a:solidFill>
                  <a:srgbClr val="000000"/>
                </a:solidFill>
              </a:rPr>
              <a:t>radio</a:t>
            </a:r>
            <a:r>
              <a:rPr lang="en-US" altLang="zh-CN" b="1" baseline="-25000" dirty="0" err="1" smtClean="0">
                <a:solidFill>
                  <a:srgbClr val="000000"/>
                </a:solidFill>
              </a:rPr>
              <a:t>c</a:t>
            </a:r>
            <a:r>
              <a:rPr lang="en-US" altLang="zh-CN" b="1" dirty="0" smtClean="0">
                <a:solidFill>
                  <a:srgbClr val="000000"/>
                </a:solidFill>
              </a:rPr>
              <a:t>&gt;-108dBm</a:t>
            </a:r>
            <a:endParaRPr lang="en-US" altLang="zh-CN" b="1" dirty="0">
              <a:solidFill>
                <a:srgbClr val="000000"/>
              </a:solidFill>
            </a:endParaRPr>
          </a:p>
        </p:txBody>
      </p:sp>
      <p:pic>
        <p:nvPicPr>
          <p:cNvPr id="19" name="Picture 18"/>
          <p:cNvPicPr>
            <a:picLocks noChangeAspect="1"/>
          </p:cNvPicPr>
          <p:nvPr/>
        </p:nvPicPr>
        <p:blipFill>
          <a:blip r:embed="rId3"/>
          <a:stretch>
            <a:fillRect/>
          </a:stretch>
        </p:blipFill>
        <p:spPr>
          <a:xfrm flipH="1">
            <a:off x="1431584" y="1571081"/>
            <a:ext cx="457200" cy="1033272"/>
          </a:xfrm>
          <a:prstGeom prst="rect">
            <a:avLst/>
          </a:prstGeom>
        </p:spPr>
      </p:pic>
      <p:pic>
        <p:nvPicPr>
          <p:cNvPr id="20" name="Picture 19"/>
          <p:cNvPicPr>
            <a:picLocks noChangeAspect="1"/>
          </p:cNvPicPr>
          <p:nvPr/>
        </p:nvPicPr>
        <p:blipFill>
          <a:blip r:embed="rId3"/>
          <a:stretch>
            <a:fillRect/>
          </a:stretch>
        </p:blipFill>
        <p:spPr>
          <a:xfrm flipH="1">
            <a:off x="4211510" y="1472014"/>
            <a:ext cx="457200" cy="1033272"/>
          </a:xfrm>
          <a:prstGeom prst="rect">
            <a:avLst/>
          </a:prstGeom>
        </p:spPr>
      </p:pic>
      <p:pic>
        <p:nvPicPr>
          <p:cNvPr id="21" name="Picture 20"/>
          <p:cNvPicPr>
            <a:picLocks noChangeAspect="1"/>
          </p:cNvPicPr>
          <p:nvPr/>
        </p:nvPicPr>
        <p:blipFill>
          <a:blip r:embed="rId3"/>
          <a:stretch>
            <a:fillRect/>
          </a:stretch>
        </p:blipFill>
        <p:spPr>
          <a:xfrm flipH="1">
            <a:off x="7007615" y="1445219"/>
            <a:ext cx="457200" cy="1033272"/>
          </a:xfrm>
          <a:prstGeom prst="rect">
            <a:avLst/>
          </a:prstGeom>
        </p:spPr>
      </p:pic>
      <p:sp>
        <p:nvSpPr>
          <p:cNvPr id="22" name="TextBox 21"/>
          <p:cNvSpPr txBox="1"/>
          <p:nvPr/>
        </p:nvSpPr>
        <p:spPr>
          <a:xfrm>
            <a:off x="1283811" y="2642453"/>
            <a:ext cx="825880" cy="369332"/>
          </a:xfrm>
          <a:prstGeom prst="rect">
            <a:avLst/>
          </a:prstGeom>
          <a:noFill/>
        </p:spPr>
        <p:txBody>
          <a:bodyPr wrap="none" rtlCol="0">
            <a:spAutoFit/>
          </a:bodyPr>
          <a:lstStyle/>
          <a:p>
            <a:r>
              <a:rPr lang="en-US" dirty="0" smtClean="0"/>
              <a:t>s (2G)</a:t>
            </a:r>
            <a:endParaRPr lang="en-US" dirty="0"/>
          </a:p>
        </p:txBody>
      </p:sp>
      <p:sp>
        <p:nvSpPr>
          <p:cNvPr id="23" name="TextBox 22"/>
          <p:cNvSpPr txBox="1"/>
          <p:nvPr/>
        </p:nvSpPr>
        <p:spPr>
          <a:xfrm>
            <a:off x="4010035" y="2642453"/>
            <a:ext cx="825880" cy="369332"/>
          </a:xfrm>
          <a:prstGeom prst="rect">
            <a:avLst/>
          </a:prstGeom>
          <a:noFill/>
        </p:spPr>
        <p:txBody>
          <a:bodyPr wrap="none" rtlCol="0">
            <a:spAutoFit/>
          </a:bodyPr>
          <a:lstStyle/>
          <a:p>
            <a:r>
              <a:rPr lang="en-US" dirty="0"/>
              <a:t>c</a:t>
            </a:r>
            <a:r>
              <a:rPr lang="en-US" dirty="0" smtClean="0"/>
              <a:t> (3G)</a:t>
            </a:r>
            <a:endParaRPr lang="en-US" dirty="0"/>
          </a:p>
        </p:txBody>
      </p:sp>
      <p:sp>
        <p:nvSpPr>
          <p:cNvPr id="24" name="TextBox 23"/>
          <p:cNvSpPr txBox="1"/>
          <p:nvPr/>
        </p:nvSpPr>
        <p:spPr>
          <a:xfrm>
            <a:off x="6842135" y="2620486"/>
            <a:ext cx="774596" cy="369332"/>
          </a:xfrm>
          <a:prstGeom prst="rect">
            <a:avLst/>
          </a:prstGeom>
          <a:noFill/>
        </p:spPr>
        <p:txBody>
          <a:bodyPr wrap="none" rtlCol="0">
            <a:spAutoFit/>
          </a:bodyPr>
          <a:lstStyle/>
          <a:p>
            <a:r>
              <a:rPr lang="en-US" dirty="0" smtClean="0"/>
              <a:t>t (4G)</a:t>
            </a:r>
            <a:endParaRPr lang="en-US" dirty="0"/>
          </a:p>
        </p:txBody>
      </p:sp>
      <p:cxnSp>
        <p:nvCxnSpPr>
          <p:cNvPr id="25" name="Straight Connector 65"/>
          <p:cNvCxnSpPr/>
          <p:nvPr/>
        </p:nvCxnSpPr>
        <p:spPr>
          <a:xfrm flipH="1">
            <a:off x="4676279" y="2201207"/>
            <a:ext cx="2331336"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矩形 50"/>
          <p:cNvSpPr/>
          <p:nvPr/>
        </p:nvSpPr>
        <p:spPr>
          <a:xfrm>
            <a:off x="5028206" y="1445219"/>
            <a:ext cx="1915909" cy="646331"/>
          </a:xfrm>
          <a:prstGeom prst="rect">
            <a:avLst/>
          </a:prstGeom>
        </p:spPr>
        <p:txBody>
          <a:bodyPr wrap="none">
            <a:spAutoFit/>
          </a:bodyPr>
          <a:lstStyle/>
          <a:p>
            <a:pPr algn="ctr"/>
            <a:r>
              <a:rPr lang="en-US" altLang="zh-CN" b="1" dirty="0" err="1" smtClean="0">
                <a:solidFill>
                  <a:srgbClr val="000000"/>
                </a:solidFill>
              </a:rPr>
              <a:t>Pref</a:t>
            </a:r>
            <a:r>
              <a:rPr lang="en-US" altLang="zh-CN" b="1" baseline="-25000" dirty="0" err="1">
                <a:solidFill>
                  <a:srgbClr val="000000"/>
                </a:solidFill>
              </a:rPr>
              <a:t>c</a:t>
            </a:r>
            <a:r>
              <a:rPr lang="en-US" altLang="zh-CN" b="1" baseline="-25000" dirty="0" err="1" smtClean="0">
                <a:solidFill>
                  <a:srgbClr val="000000"/>
                </a:solidFill>
              </a:rPr>
              <a:t>,t</a:t>
            </a:r>
            <a:r>
              <a:rPr lang="en-US" altLang="zh-CN" b="1" dirty="0" smtClean="0">
                <a:solidFill>
                  <a:srgbClr val="000000"/>
                </a:solidFill>
              </a:rPr>
              <a:t> &gt; </a:t>
            </a:r>
            <a:r>
              <a:rPr lang="en-US" altLang="zh-CN" b="1" dirty="0" err="1" smtClean="0">
                <a:solidFill>
                  <a:srgbClr val="000000"/>
                </a:solidFill>
              </a:rPr>
              <a:t>Pref</a:t>
            </a:r>
            <a:r>
              <a:rPr lang="en-US" altLang="zh-CN" b="1" baseline="-25000" dirty="0" err="1" smtClean="0">
                <a:solidFill>
                  <a:srgbClr val="000000"/>
                </a:solidFill>
              </a:rPr>
              <a:t>c,c</a:t>
            </a:r>
            <a:endParaRPr lang="en-US" altLang="zh-CN" b="1" baseline="-25000" dirty="0" smtClean="0">
              <a:solidFill>
                <a:srgbClr val="000000"/>
              </a:solidFill>
            </a:endParaRPr>
          </a:p>
          <a:p>
            <a:pPr algn="ctr"/>
            <a:r>
              <a:rPr lang="en-US" altLang="zh-CN" b="1" dirty="0" err="1" smtClean="0">
                <a:solidFill>
                  <a:srgbClr val="000000"/>
                </a:solidFill>
              </a:rPr>
              <a:t>radio</a:t>
            </a:r>
            <a:r>
              <a:rPr lang="en-US" altLang="zh-CN" b="1" baseline="-25000" dirty="0" err="1" smtClean="0">
                <a:solidFill>
                  <a:srgbClr val="000000"/>
                </a:solidFill>
              </a:rPr>
              <a:t>t</a:t>
            </a:r>
            <a:r>
              <a:rPr lang="en-US" altLang="zh-CN" b="1" dirty="0" smtClean="0">
                <a:solidFill>
                  <a:srgbClr val="000000"/>
                </a:solidFill>
              </a:rPr>
              <a:t>&gt;-108dBm</a:t>
            </a:r>
            <a:endParaRPr lang="en-US" altLang="zh-CN" b="1" dirty="0">
              <a:solidFill>
                <a:srgbClr val="000000"/>
              </a:solidFill>
            </a:endParaRPr>
          </a:p>
        </p:txBody>
      </p:sp>
      <p:sp>
        <p:nvSpPr>
          <p:cNvPr id="28" name="TextBox 27"/>
          <p:cNvSpPr txBox="1"/>
          <p:nvPr/>
        </p:nvSpPr>
        <p:spPr>
          <a:xfrm>
            <a:off x="3971935" y="1490175"/>
            <a:ext cx="954107" cy="1015663"/>
          </a:xfrm>
          <a:prstGeom prst="rect">
            <a:avLst/>
          </a:prstGeom>
          <a:noFill/>
        </p:spPr>
        <p:txBody>
          <a:bodyPr wrap="none" rtlCol="0">
            <a:spAutoFit/>
          </a:bodyPr>
          <a:lstStyle/>
          <a:p>
            <a:r>
              <a:rPr lang="en-US" sz="6000" dirty="0" smtClean="0">
                <a:solidFill>
                  <a:srgbClr val="FF0000"/>
                </a:solidFill>
                <a:latin typeface="Webdings"/>
                <a:ea typeface="Webdings"/>
                <a:cs typeface="Webdings"/>
                <a:sym typeface="Webdings"/>
              </a:rPr>
              <a:t></a:t>
            </a:r>
            <a:endParaRPr lang="en-US" sz="6000" dirty="0">
              <a:solidFill>
                <a:srgbClr val="FF0000"/>
              </a:solidFill>
            </a:endParaRPr>
          </a:p>
        </p:txBody>
      </p:sp>
    </p:spTree>
    <p:extLst>
      <p:ext uri="{BB962C8B-B14F-4D97-AF65-F5344CB8AC3E}">
        <p14:creationId xmlns:p14="http://schemas.microsoft.com/office/powerpoint/2010/main" val="1222297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8" presetClass="entr" presetSubtype="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strips(downRight)">
                                      <p:cBhvr>
                                        <p:cTn id="9" dur="500"/>
                                        <p:tgtEl>
                                          <p:spTgt spid="11"/>
                                        </p:tgtEl>
                                      </p:cBhvr>
                                    </p:animEffect>
                                  </p:childTnLst>
                                </p:cTn>
                              </p:par>
                              <p:par>
                                <p:cTn id="10" presetID="18" presetClass="entr" presetSubtype="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500"/>
                                        <p:tgtEl>
                                          <p:spTgt spid="12"/>
                                        </p:tgtEl>
                                      </p:cBhvr>
                                    </p:animEffect>
                                  </p:childTnLst>
                                </p:cTn>
                              </p:par>
                              <p:par>
                                <p:cTn id="13" presetID="18" presetClass="entr" presetSubtype="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cTn>
                              </p:par>
                              <p:par>
                                <p:cTn id="16" presetID="18" presetClass="entr" presetSubtype="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strips(downRight)">
                                      <p:cBhvr>
                                        <p:cTn id="18" dur="500"/>
                                        <p:tgtEl>
                                          <p:spTgt spid="20"/>
                                        </p:tgtEl>
                                      </p:cBhvr>
                                    </p:animEffect>
                                  </p:childTnLst>
                                </p:cTn>
                              </p:par>
                              <p:par>
                                <p:cTn id="19" presetID="18" presetClass="entr" presetSubtype="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strips(downRight)">
                                      <p:cBhvr>
                                        <p:cTn id="21" dur="500"/>
                                        <p:tgtEl>
                                          <p:spTgt spid="21"/>
                                        </p:tgtEl>
                                      </p:cBhvr>
                                    </p:animEffect>
                                  </p:childTnLst>
                                </p:cTn>
                              </p:par>
                              <p:par>
                                <p:cTn id="22" presetID="18" presetClass="entr" presetSubtype="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downRight)">
                                      <p:cBhvr>
                                        <p:cTn id="24" dur="500"/>
                                        <p:tgtEl>
                                          <p:spTgt spid="22"/>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Right)">
                                      <p:cBhvr>
                                        <p:cTn id="27" dur="500"/>
                                        <p:tgtEl>
                                          <p:spTgt spid="23"/>
                                        </p:tgtEl>
                                      </p:cBhvr>
                                    </p:animEffect>
                                  </p:childTnLst>
                                </p:cTn>
                              </p:par>
                              <p:par>
                                <p:cTn id="28" presetID="18" presetClass="entr" presetSubtype="6"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strips(downRight)">
                                      <p:cBhvr>
                                        <p:cTn id="30" dur="500"/>
                                        <p:tgtEl>
                                          <p:spTgt spid="24"/>
                                        </p:tgtEl>
                                      </p:cBhvr>
                                    </p:animEffect>
                                  </p:childTnLst>
                                </p:cTn>
                              </p:par>
                              <p:par>
                                <p:cTn id="31" presetID="18" presetClass="entr" presetSubtype="6"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strips(downRight)">
                                      <p:cBhvr>
                                        <p:cTn id="33" dur="500"/>
                                        <p:tgtEl>
                                          <p:spTgt spid="25"/>
                                        </p:tgtEl>
                                      </p:cBhvr>
                                    </p:animEffect>
                                  </p:childTnLst>
                                </p:cTn>
                              </p:par>
                              <p:par>
                                <p:cTn id="34" presetID="18" presetClass="entr" presetSubtype="6"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strips(downRigh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xEl>
                                              <p:pRg st="7" end="7"/>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xEl>
                                              <p:pRg st="8" end="8"/>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12" grpId="0"/>
      <p:bldP spid="22" grpId="0"/>
      <p:bldP spid="23" grpId="0"/>
      <p:bldP spid="24" grpId="0"/>
      <p:bldP spid="26" grpId="0"/>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(2/5) </a:t>
            </a:r>
            <a:endParaRPr lang="en-US" dirty="0"/>
          </a:p>
        </p:txBody>
      </p:sp>
      <p:sp>
        <p:nvSpPr>
          <p:cNvPr id="27" name="Content Placeholder 26"/>
          <p:cNvSpPr>
            <a:spLocks noGrp="1"/>
          </p:cNvSpPr>
          <p:nvPr>
            <p:ph idx="1"/>
          </p:nvPr>
        </p:nvSpPr>
        <p:spPr/>
        <p:txBody>
          <a:bodyPr>
            <a:normAutofit/>
          </a:bodyPr>
          <a:lstStyle/>
          <a:p>
            <a:endParaRPr lang="en-US" dirty="0" smtClean="0"/>
          </a:p>
          <a:p>
            <a:endParaRPr lang="en-US" dirty="0"/>
          </a:p>
          <a:p>
            <a:endParaRPr lang="en-US" dirty="0" smtClean="0"/>
          </a:p>
          <a:p>
            <a:endParaRPr lang="en-US" dirty="0"/>
          </a:p>
          <a:p>
            <a:r>
              <a:rPr lang="en-US" dirty="0"/>
              <a:t>Reality check: </a:t>
            </a:r>
          </a:p>
          <a:p>
            <a:pPr lvl="1"/>
            <a:r>
              <a:rPr lang="en-US" dirty="0" smtClean="0"/>
              <a:t>US-</a:t>
            </a:r>
            <a:r>
              <a:rPr lang="en-US" dirty="0"/>
              <a:t>I:  missing </a:t>
            </a:r>
            <a:r>
              <a:rPr lang="en-US" dirty="0" smtClean="0"/>
              <a:t>2G</a:t>
            </a:r>
            <a:r>
              <a:rPr lang="en-US" dirty="0" smtClean="0">
                <a:sym typeface="Wingdings"/>
              </a:rPr>
              <a:t>4G </a:t>
            </a:r>
            <a:r>
              <a:rPr lang="en-US" dirty="0" smtClean="0"/>
              <a:t>configuration </a:t>
            </a:r>
            <a:r>
              <a:rPr lang="en-US" dirty="0"/>
              <a:t>during idle and active</a:t>
            </a:r>
          </a:p>
          <a:p>
            <a:pPr lvl="1"/>
            <a:r>
              <a:rPr lang="en-US" dirty="0" smtClean="0"/>
              <a:t>US-</a:t>
            </a:r>
            <a:r>
              <a:rPr lang="en-US" dirty="0"/>
              <a:t>II: missing </a:t>
            </a:r>
            <a:r>
              <a:rPr lang="en-US" dirty="0" smtClean="0"/>
              <a:t>2G</a:t>
            </a:r>
            <a:r>
              <a:rPr lang="en-US" dirty="0" smtClean="0">
                <a:sym typeface="Wingdings"/>
              </a:rPr>
              <a:t>4G </a:t>
            </a:r>
            <a:r>
              <a:rPr lang="en-US" dirty="0" smtClean="0"/>
              <a:t>configuration </a:t>
            </a:r>
            <a:r>
              <a:rPr lang="en-US" dirty="0"/>
              <a:t>during active  </a:t>
            </a:r>
            <a:endParaRPr lang="en-US" dirty="0" smtClean="0"/>
          </a:p>
          <a:p>
            <a:pPr lvl="1"/>
            <a:r>
              <a:rPr lang="en-US" dirty="0" smtClean="0"/>
              <a:t>5 out 63 locations: 3G is not accessible (&lt; -105dBm)</a:t>
            </a:r>
          </a:p>
          <a:p>
            <a:pPr lvl="1"/>
            <a:endParaRPr lang="en-US" dirty="0"/>
          </a:p>
          <a:p>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49</a:t>
            </a:fld>
            <a:endParaRPr lang="en-US"/>
          </a:p>
        </p:txBody>
      </p:sp>
      <p:cxnSp>
        <p:nvCxnSpPr>
          <p:cNvPr id="11" name="Straight Connector 65"/>
          <p:cNvCxnSpPr/>
          <p:nvPr/>
        </p:nvCxnSpPr>
        <p:spPr>
          <a:xfrm flipH="1">
            <a:off x="1888784" y="2201207"/>
            <a:ext cx="2395392"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矩形 50"/>
          <p:cNvSpPr/>
          <p:nvPr/>
        </p:nvSpPr>
        <p:spPr>
          <a:xfrm>
            <a:off x="1868422" y="1445219"/>
            <a:ext cx="1944350" cy="646331"/>
          </a:xfrm>
          <a:prstGeom prst="rect">
            <a:avLst/>
          </a:prstGeom>
        </p:spPr>
        <p:txBody>
          <a:bodyPr wrap="none">
            <a:spAutoFit/>
          </a:bodyPr>
          <a:lstStyle/>
          <a:p>
            <a:pPr algn="ctr"/>
            <a:r>
              <a:rPr lang="en-US" altLang="zh-CN" b="1" dirty="0" err="1" smtClean="0"/>
              <a:t>Pref</a:t>
            </a:r>
            <a:r>
              <a:rPr lang="en-US" altLang="zh-CN" b="1" baseline="-25000" dirty="0" err="1" smtClean="0"/>
              <a:t>s,c</a:t>
            </a:r>
            <a:r>
              <a:rPr lang="en-US" altLang="zh-CN" b="1" dirty="0"/>
              <a:t> </a:t>
            </a:r>
            <a:r>
              <a:rPr lang="en-US" altLang="zh-CN" b="1" dirty="0" smtClean="0"/>
              <a:t>&gt; </a:t>
            </a:r>
            <a:r>
              <a:rPr lang="en-US" altLang="zh-CN" b="1" dirty="0" err="1" smtClean="0"/>
              <a:t>Pref</a:t>
            </a:r>
            <a:r>
              <a:rPr lang="en-US" altLang="zh-CN" b="1" baseline="-25000" dirty="0" err="1" smtClean="0"/>
              <a:t>s,s</a:t>
            </a:r>
            <a:endParaRPr lang="en-US" altLang="zh-CN" b="1" baseline="-25000" dirty="0" smtClean="0"/>
          </a:p>
          <a:p>
            <a:pPr algn="ctr"/>
            <a:r>
              <a:rPr lang="en-US" altLang="zh-CN" b="1" dirty="0" err="1" smtClean="0"/>
              <a:t>radio</a:t>
            </a:r>
            <a:r>
              <a:rPr lang="en-US" altLang="zh-CN" b="1" baseline="-25000" dirty="0" err="1" smtClean="0"/>
              <a:t>c</a:t>
            </a:r>
            <a:r>
              <a:rPr lang="en-US" altLang="zh-CN" b="1" dirty="0" smtClean="0"/>
              <a:t>&gt;-108dBm</a:t>
            </a:r>
            <a:endParaRPr lang="en-US" altLang="zh-CN" b="1" dirty="0"/>
          </a:p>
        </p:txBody>
      </p:sp>
      <p:pic>
        <p:nvPicPr>
          <p:cNvPr id="19" name="Picture 18"/>
          <p:cNvPicPr>
            <a:picLocks noChangeAspect="1"/>
          </p:cNvPicPr>
          <p:nvPr/>
        </p:nvPicPr>
        <p:blipFill>
          <a:blip r:embed="rId3"/>
          <a:stretch>
            <a:fillRect/>
          </a:stretch>
        </p:blipFill>
        <p:spPr>
          <a:xfrm flipH="1">
            <a:off x="1431584" y="1571081"/>
            <a:ext cx="457200" cy="1033272"/>
          </a:xfrm>
          <a:prstGeom prst="rect">
            <a:avLst/>
          </a:prstGeom>
        </p:spPr>
      </p:pic>
      <p:pic>
        <p:nvPicPr>
          <p:cNvPr id="20" name="Picture 19"/>
          <p:cNvPicPr>
            <a:picLocks noChangeAspect="1"/>
          </p:cNvPicPr>
          <p:nvPr/>
        </p:nvPicPr>
        <p:blipFill>
          <a:blip r:embed="rId3"/>
          <a:stretch>
            <a:fillRect/>
          </a:stretch>
        </p:blipFill>
        <p:spPr>
          <a:xfrm flipH="1">
            <a:off x="4211510" y="1472014"/>
            <a:ext cx="457200" cy="1033272"/>
          </a:xfrm>
          <a:prstGeom prst="rect">
            <a:avLst/>
          </a:prstGeom>
        </p:spPr>
      </p:pic>
      <p:pic>
        <p:nvPicPr>
          <p:cNvPr id="21" name="Picture 20"/>
          <p:cNvPicPr>
            <a:picLocks noChangeAspect="1"/>
          </p:cNvPicPr>
          <p:nvPr/>
        </p:nvPicPr>
        <p:blipFill>
          <a:blip r:embed="rId3"/>
          <a:stretch>
            <a:fillRect/>
          </a:stretch>
        </p:blipFill>
        <p:spPr>
          <a:xfrm flipH="1">
            <a:off x="7007615" y="1445219"/>
            <a:ext cx="457200" cy="1033272"/>
          </a:xfrm>
          <a:prstGeom prst="rect">
            <a:avLst/>
          </a:prstGeom>
        </p:spPr>
      </p:pic>
      <p:sp>
        <p:nvSpPr>
          <p:cNvPr id="22" name="TextBox 21"/>
          <p:cNvSpPr txBox="1"/>
          <p:nvPr/>
        </p:nvSpPr>
        <p:spPr>
          <a:xfrm>
            <a:off x="1283811" y="2642453"/>
            <a:ext cx="825880" cy="369332"/>
          </a:xfrm>
          <a:prstGeom prst="rect">
            <a:avLst/>
          </a:prstGeom>
          <a:noFill/>
        </p:spPr>
        <p:txBody>
          <a:bodyPr wrap="none" rtlCol="0">
            <a:spAutoFit/>
          </a:bodyPr>
          <a:lstStyle/>
          <a:p>
            <a:r>
              <a:rPr lang="en-US" dirty="0" smtClean="0"/>
              <a:t>s (2G)</a:t>
            </a:r>
            <a:endParaRPr lang="en-US" dirty="0"/>
          </a:p>
        </p:txBody>
      </p:sp>
      <p:sp>
        <p:nvSpPr>
          <p:cNvPr id="23" name="TextBox 22"/>
          <p:cNvSpPr txBox="1"/>
          <p:nvPr/>
        </p:nvSpPr>
        <p:spPr>
          <a:xfrm>
            <a:off x="4010035" y="2642453"/>
            <a:ext cx="825880" cy="369332"/>
          </a:xfrm>
          <a:prstGeom prst="rect">
            <a:avLst/>
          </a:prstGeom>
          <a:noFill/>
        </p:spPr>
        <p:txBody>
          <a:bodyPr wrap="none" rtlCol="0">
            <a:spAutoFit/>
          </a:bodyPr>
          <a:lstStyle/>
          <a:p>
            <a:r>
              <a:rPr lang="en-US" dirty="0"/>
              <a:t>c</a:t>
            </a:r>
            <a:r>
              <a:rPr lang="en-US" dirty="0" smtClean="0"/>
              <a:t> (3G)</a:t>
            </a:r>
            <a:endParaRPr lang="en-US" dirty="0"/>
          </a:p>
        </p:txBody>
      </p:sp>
      <p:sp>
        <p:nvSpPr>
          <p:cNvPr id="24" name="TextBox 23"/>
          <p:cNvSpPr txBox="1"/>
          <p:nvPr/>
        </p:nvSpPr>
        <p:spPr>
          <a:xfrm>
            <a:off x="6842135" y="2620486"/>
            <a:ext cx="774596" cy="369332"/>
          </a:xfrm>
          <a:prstGeom prst="rect">
            <a:avLst/>
          </a:prstGeom>
          <a:noFill/>
        </p:spPr>
        <p:txBody>
          <a:bodyPr wrap="none" rtlCol="0">
            <a:spAutoFit/>
          </a:bodyPr>
          <a:lstStyle/>
          <a:p>
            <a:r>
              <a:rPr lang="en-US" dirty="0" smtClean="0"/>
              <a:t>t (4G)</a:t>
            </a:r>
            <a:endParaRPr lang="en-US" dirty="0"/>
          </a:p>
        </p:txBody>
      </p:sp>
      <p:cxnSp>
        <p:nvCxnSpPr>
          <p:cNvPr id="25" name="Straight Connector 65"/>
          <p:cNvCxnSpPr/>
          <p:nvPr/>
        </p:nvCxnSpPr>
        <p:spPr>
          <a:xfrm flipH="1">
            <a:off x="4676279" y="2201207"/>
            <a:ext cx="2331336"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矩形 50"/>
          <p:cNvSpPr/>
          <p:nvPr/>
        </p:nvSpPr>
        <p:spPr>
          <a:xfrm>
            <a:off x="5028206" y="1445219"/>
            <a:ext cx="1915909" cy="646331"/>
          </a:xfrm>
          <a:prstGeom prst="rect">
            <a:avLst/>
          </a:prstGeom>
        </p:spPr>
        <p:txBody>
          <a:bodyPr wrap="none">
            <a:spAutoFit/>
          </a:bodyPr>
          <a:lstStyle/>
          <a:p>
            <a:pPr algn="ctr"/>
            <a:r>
              <a:rPr lang="en-US" altLang="zh-CN" b="1" dirty="0" err="1" smtClean="0">
                <a:solidFill>
                  <a:srgbClr val="000000"/>
                </a:solidFill>
              </a:rPr>
              <a:t>Pref</a:t>
            </a:r>
            <a:r>
              <a:rPr lang="en-US" altLang="zh-CN" b="1" baseline="-25000" dirty="0" err="1">
                <a:solidFill>
                  <a:srgbClr val="000000"/>
                </a:solidFill>
              </a:rPr>
              <a:t>c</a:t>
            </a:r>
            <a:r>
              <a:rPr lang="en-US" altLang="zh-CN" b="1" baseline="-25000" dirty="0" err="1" smtClean="0">
                <a:solidFill>
                  <a:srgbClr val="000000"/>
                </a:solidFill>
              </a:rPr>
              <a:t>,t</a:t>
            </a:r>
            <a:r>
              <a:rPr lang="en-US" altLang="zh-CN" b="1" dirty="0" smtClean="0">
                <a:solidFill>
                  <a:srgbClr val="000000"/>
                </a:solidFill>
              </a:rPr>
              <a:t> &gt; </a:t>
            </a:r>
            <a:r>
              <a:rPr lang="en-US" altLang="zh-CN" b="1" dirty="0" err="1" smtClean="0">
                <a:solidFill>
                  <a:srgbClr val="000000"/>
                </a:solidFill>
              </a:rPr>
              <a:t>Pref</a:t>
            </a:r>
            <a:r>
              <a:rPr lang="en-US" altLang="zh-CN" b="1" baseline="-25000" dirty="0" err="1" smtClean="0">
                <a:solidFill>
                  <a:srgbClr val="000000"/>
                </a:solidFill>
              </a:rPr>
              <a:t>c,c</a:t>
            </a:r>
            <a:endParaRPr lang="en-US" altLang="zh-CN" b="1" baseline="-25000" dirty="0" smtClean="0">
              <a:solidFill>
                <a:srgbClr val="000000"/>
              </a:solidFill>
            </a:endParaRPr>
          </a:p>
          <a:p>
            <a:pPr algn="ctr"/>
            <a:r>
              <a:rPr lang="en-US" altLang="zh-CN" b="1" dirty="0" err="1" smtClean="0">
                <a:solidFill>
                  <a:srgbClr val="000000"/>
                </a:solidFill>
              </a:rPr>
              <a:t>radio</a:t>
            </a:r>
            <a:r>
              <a:rPr lang="en-US" altLang="zh-CN" b="1" baseline="-25000" dirty="0" err="1" smtClean="0">
                <a:solidFill>
                  <a:srgbClr val="000000"/>
                </a:solidFill>
              </a:rPr>
              <a:t>t</a:t>
            </a:r>
            <a:r>
              <a:rPr lang="en-US" altLang="zh-CN" b="1" dirty="0" smtClean="0">
                <a:solidFill>
                  <a:srgbClr val="000000"/>
                </a:solidFill>
              </a:rPr>
              <a:t>&gt;-108dBm</a:t>
            </a:r>
            <a:endParaRPr lang="en-US" altLang="zh-CN" b="1" dirty="0">
              <a:solidFill>
                <a:srgbClr val="000000"/>
              </a:solidFill>
            </a:endParaRPr>
          </a:p>
        </p:txBody>
      </p:sp>
      <p:sp>
        <p:nvSpPr>
          <p:cNvPr id="28" name="TextBox 27"/>
          <p:cNvSpPr txBox="1"/>
          <p:nvPr/>
        </p:nvSpPr>
        <p:spPr>
          <a:xfrm>
            <a:off x="3971935" y="1490175"/>
            <a:ext cx="954107" cy="1015663"/>
          </a:xfrm>
          <a:prstGeom prst="rect">
            <a:avLst/>
          </a:prstGeom>
          <a:noFill/>
        </p:spPr>
        <p:txBody>
          <a:bodyPr wrap="none" rtlCol="0">
            <a:spAutoFit/>
          </a:bodyPr>
          <a:lstStyle/>
          <a:p>
            <a:r>
              <a:rPr lang="en-US" sz="6000" dirty="0" smtClean="0">
                <a:solidFill>
                  <a:srgbClr val="FF0000"/>
                </a:solidFill>
                <a:latin typeface="Webdings"/>
                <a:ea typeface="Webdings"/>
                <a:cs typeface="Webdings"/>
                <a:sym typeface="Webdings"/>
              </a:rPr>
              <a:t></a:t>
            </a:r>
            <a:endParaRPr lang="en-US" sz="6000" dirty="0">
              <a:solidFill>
                <a:srgbClr val="FF0000"/>
              </a:solidFill>
            </a:endParaRPr>
          </a:p>
        </p:txBody>
      </p:sp>
    </p:spTree>
    <p:extLst>
      <p:ext uri="{BB962C8B-B14F-4D97-AF65-F5344CB8AC3E}">
        <p14:creationId xmlns:p14="http://schemas.microsoft.com/office/powerpoint/2010/main" val="1552557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Desired Handoffs: </a:t>
            </a:r>
            <a:r>
              <a:rPr lang="en-US" b="1" dirty="0"/>
              <a:t>“Always </a:t>
            </a:r>
            <a:r>
              <a:rPr lang="en-US" b="1" dirty="0" smtClean="0">
                <a:solidFill>
                  <a:srgbClr val="FF0000"/>
                </a:solidFill>
              </a:rPr>
              <a:t>Well </a:t>
            </a:r>
            <a:r>
              <a:rPr lang="en-US" b="1" dirty="0" smtClean="0"/>
              <a:t>Connected</a:t>
            </a:r>
            <a:r>
              <a:rPr lang="en-US" b="1" dirty="0"/>
              <a:t>” </a:t>
            </a:r>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5</a:t>
            </a:fld>
            <a:endParaRPr lang="en-US" dirty="0"/>
          </a:p>
        </p:txBody>
      </p:sp>
      <p:pic>
        <p:nvPicPr>
          <p:cNvPr id="6" name="Picture 5"/>
          <p:cNvPicPr>
            <a:picLocks noChangeAspect="1"/>
          </p:cNvPicPr>
          <p:nvPr/>
        </p:nvPicPr>
        <p:blipFill>
          <a:blip r:embed="rId3"/>
          <a:stretch>
            <a:fillRect/>
          </a:stretch>
        </p:blipFill>
        <p:spPr>
          <a:xfrm>
            <a:off x="2724150" y="2198497"/>
            <a:ext cx="3543773" cy="1593850"/>
          </a:xfrm>
          <a:prstGeom prst="rect">
            <a:avLst/>
          </a:prstGeom>
        </p:spPr>
      </p:pic>
      <p:sp>
        <p:nvSpPr>
          <p:cNvPr id="7" name="椭圆 172"/>
          <p:cNvSpPr/>
          <p:nvPr/>
        </p:nvSpPr>
        <p:spPr>
          <a:xfrm>
            <a:off x="1035414" y="2291048"/>
            <a:ext cx="2843784" cy="1013852"/>
          </a:xfrm>
          <a:prstGeom prst="ellipse">
            <a:avLst/>
          </a:prstGeom>
          <a:solidFill>
            <a:srgbClr val="92D050">
              <a:alpha val="64706"/>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8" name="椭圆 172"/>
          <p:cNvSpPr/>
          <p:nvPr/>
        </p:nvSpPr>
        <p:spPr>
          <a:xfrm>
            <a:off x="3060477" y="1784122"/>
            <a:ext cx="2843784" cy="1013852"/>
          </a:xfrm>
          <a:prstGeom prst="ellipse">
            <a:avLst/>
          </a:prstGeom>
          <a:solidFill>
            <a:srgbClr val="B1001C">
              <a:alpha val="50000"/>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9" name="椭圆 172"/>
          <p:cNvSpPr/>
          <p:nvPr/>
        </p:nvSpPr>
        <p:spPr>
          <a:xfrm>
            <a:off x="5217785" y="2107687"/>
            <a:ext cx="2843784" cy="1013852"/>
          </a:xfrm>
          <a:prstGeom prst="ellipse">
            <a:avLst/>
          </a:prstGeom>
          <a:solidFill>
            <a:srgbClr val="00B0F0">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10" name="椭圆 172"/>
          <p:cNvSpPr/>
          <p:nvPr/>
        </p:nvSpPr>
        <p:spPr>
          <a:xfrm>
            <a:off x="6553200" y="2924623"/>
            <a:ext cx="2843784" cy="1013852"/>
          </a:xfrm>
          <a:prstGeom prst="ellipse">
            <a:avLst/>
          </a:prstGeom>
          <a:solidFill>
            <a:srgbClr val="6D5000">
              <a:alpha val="50000"/>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sp>
        <p:nvSpPr>
          <p:cNvPr id="11" name="椭圆 172"/>
          <p:cNvSpPr/>
          <p:nvPr/>
        </p:nvSpPr>
        <p:spPr>
          <a:xfrm>
            <a:off x="0" y="3118615"/>
            <a:ext cx="2847478" cy="1013852"/>
          </a:xfrm>
          <a:prstGeom prst="ellipse">
            <a:avLst/>
          </a:prstGeom>
          <a:solidFill>
            <a:srgbClr val="B34400">
              <a:alpha val="64706"/>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cxnSp>
        <p:nvCxnSpPr>
          <p:cNvPr id="12" name="Straight Connector 11"/>
          <p:cNvCxnSpPr>
            <a:endCxn id="6" idx="0"/>
          </p:cNvCxnSpPr>
          <p:nvPr/>
        </p:nvCxnSpPr>
        <p:spPr>
          <a:xfrm>
            <a:off x="4482369" y="1973208"/>
            <a:ext cx="13668" cy="22528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23"/>
          <p:cNvCxnSpPr/>
          <p:nvPr/>
        </p:nvCxnSpPr>
        <p:spPr>
          <a:xfrm rot="16200000" flipH="1">
            <a:off x="2538394" y="2306842"/>
            <a:ext cx="187690" cy="584528"/>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26"/>
          <p:cNvCxnSpPr/>
          <p:nvPr/>
        </p:nvCxnSpPr>
        <p:spPr>
          <a:xfrm rot="16200000" flipH="1">
            <a:off x="2133489" y="2537674"/>
            <a:ext cx="79830" cy="2028597"/>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26"/>
          <p:cNvCxnSpPr/>
          <p:nvPr/>
        </p:nvCxnSpPr>
        <p:spPr>
          <a:xfrm rot="5400000">
            <a:off x="6691172" y="2221491"/>
            <a:ext cx="60603" cy="2680191"/>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23"/>
          <p:cNvCxnSpPr/>
          <p:nvPr/>
        </p:nvCxnSpPr>
        <p:spPr>
          <a:xfrm flipV="1">
            <a:off x="5981700" y="2505261"/>
            <a:ext cx="736600" cy="109352"/>
          </a:xfrm>
          <a:prstGeom prst="bentConnector2">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7" name="Picture 364" descr="iphone_stylized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50" y="3642376"/>
            <a:ext cx="425118" cy="1169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p:cNvPicPr>
            <a:picLocks noChangeAspect="1"/>
          </p:cNvPicPr>
          <p:nvPr/>
        </p:nvPicPr>
        <p:blipFill>
          <a:blip r:embed="rId5"/>
          <a:stretch>
            <a:fillRect/>
          </a:stretch>
        </p:blipFill>
        <p:spPr>
          <a:xfrm>
            <a:off x="4246574" y="1026950"/>
            <a:ext cx="425724" cy="962136"/>
          </a:xfrm>
          <a:prstGeom prst="rect">
            <a:avLst/>
          </a:prstGeom>
        </p:spPr>
      </p:pic>
      <p:pic>
        <p:nvPicPr>
          <p:cNvPr id="19" name="Picture 18"/>
          <p:cNvPicPr>
            <a:picLocks noChangeAspect="1"/>
          </p:cNvPicPr>
          <p:nvPr/>
        </p:nvPicPr>
        <p:blipFill>
          <a:blip r:embed="rId6"/>
          <a:stretch>
            <a:fillRect/>
          </a:stretch>
        </p:blipFill>
        <p:spPr>
          <a:xfrm>
            <a:off x="2111375" y="1528250"/>
            <a:ext cx="425724" cy="962136"/>
          </a:xfrm>
          <a:prstGeom prst="rect">
            <a:avLst/>
          </a:prstGeom>
        </p:spPr>
      </p:pic>
      <p:pic>
        <p:nvPicPr>
          <p:cNvPr id="20" name="Picture 19"/>
          <p:cNvPicPr>
            <a:picLocks noChangeAspect="1"/>
          </p:cNvPicPr>
          <p:nvPr/>
        </p:nvPicPr>
        <p:blipFill>
          <a:blip r:embed="rId7"/>
          <a:stretch>
            <a:fillRect/>
          </a:stretch>
        </p:blipFill>
        <p:spPr>
          <a:xfrm>
            <a:off x="6505438" y="1452470"/>
            <a:ext cx="425724" cy="962136"/>
          </a:xfrm>
          <a:prstGeom prst="rect">
            <a:avLst/>
          </a:prstGeom>
        </p:spPr>
      </p:pic>
      <p:pic>
        <p:nvPicPr>
          <p:cNvPr id="21" name="Picture 20"/>
          <p:cNvPicPr>
            <a:picLocks noChangeAspect="1"/>
          </p:cNvPicPr>
          <p:nvPr/>
        </p:nvPicPr>
        <p:blipFill>
          <a:blip r:embed="rId8"/>
          <a:stretch>
            <a:fillRect/>
          </a:stretch>
        </p:blipFill>
        <p:spPr>
          <a:xfrm>
            <a:off x="918867" y="2543875"/>
            <a:ext cx="425724" cy="962136"/>
          </a:xfrm>
          <a:prstGeom prst="rect">
            <a:avLst/>
          </a:prstGeom>
        </p:spPr>
      </p:pic>
      <p:pic>
        <p:nvPicPr>
          <p:cNvPr id="22" name="Picture 21"/>
          <p:cNvPicPr>
            <a:picLocks noChangeAspect="1"/>
          </p:cNvPicPr>
          <p:nvPr/>
        </p:nvPicPr>
        <p:blipFill>
          <a:blip r:embed="rId9"/>
          <a:stretch>
            <a:fillRect/>
          </a:stretch>
        </p:blipFill>
        <p:spPr>
          <a:xfrm>
            <a:off x="7832968" y="2469413"/>
            <a:ext cx="425724" cy="962136"/>
          </a:xfrm>
          <a:prstGeom prst="rect">
            <a:avLst/>
          </a:prstGeom>
        </p:spPr>
      </p:pic>
      <p:grpSp>
        <p:nvGrpSpPr>
          <p:cNvPr id="34" name="Group 33"/>
          <p:cNvGrpSpPr/>
          <p:nvPr/>
        </p:nvGrpSpPr>
        <p:grpSpPr>
          <a:xfrm>
            <a:off x="172407" y="1325247"/>
            <a:ext cx="5045378" cy="2613227"/>
            <a:chOff x="3904679" y="3938474"/>
            <a:chExt cx="5045378" cy="2613227"/>
          </a:xfrm>
        </p:grpSpPr>
        <p:sp>
          <p:nvSpPr>
            <p:cNvPr id="29" name="椭圆 172"/>
            <p:cNvSpPr/>
            <p:nvPr/>
          </p:nvSpPr>
          <p:spPr>
            <a:xfrm>
              <a:off x="3904679" y="3938474"/>
              <a:ext cx="5045378" cy="2613227"/>
            </a:xfrm>
            <a:prstGeom prst="ellipse">
              <a:avLst/>
            </a:prstGeom>
            <a:solidFill>
              <a:srgbClr val="92D050">
                <a:alpha val="64706"/>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pic>
          <p:nvPicPr>
            <p:cNvPr id="30" name="Picture 29"/>
            <p:cNvPicPr>
              <a:picLocks noChangeAspect="1"/>
            </p:cNvPicPr>
            <p:nvPr/>
          </p:nvPicPr>
          <p:blipFill>
            <a:blip r:embed="rId6"/>
            <a:stretch>
              <a:fillRect/>
            </a:stretch>
          </p:blipFill>
          <p:spPr>
            <a:xfrm>
              <a:off x="5862437" y="4113786"/>
              <a:ext cx="425724" cy="962136"/>
            </a:xfrm>
            <a:prstGeom prst="rect">
              <a:avLst/>
            </a:prstGeom>
          </p:spPr>
        </p:pic>
        <p:sp>
          <p:nvSpPr>
            <p:cNvPr id="31" name="Rectangle 30"/>
            <p:cNvSpPr/>
            <p:nvPr/>
          </p:nvSpPr>
          <p:spPr>
            <a:xfrm>
              <a:off x="6265079" y="4113786"/>
              <a:ext cx="492593" cy="369332"/>
            </a:xfrm>
            <a:prstGeom prst="rect">
              <a:avLst/>
            </a:prstGeom>
          </p:spPr>
          <p:txBody>
            <a:bodyPr wrap="none">
              <a:spAutoFit/>
            </a:bodyPr>
            <a:lstStyle/>
            <a:p>
              <a:r>
                <a:rPr lang="en-US" dirty="0" smtClean="0"/>
                <a:t>2G</a:t>
              </a:r>
              <a:endParaRPr lang="en-US" dirty="0"/>
            </a:p>
          </p:txBody>
        </p:sp>
      </p:grpSp>
      <p:grpSp>
        <p:nvGrpSpPr>
          <p:cNvPr id="42" name="Group 41"/>
          <p:cNvGrpSpPr/>
          <p:nvPr/>
        </p:nvGrpSpPr>
        <p:grpSpPr>
          <a:xfrm>
            <a:off x="1571509" y="2989136"/>
            <a:ext cx="3809869" cy="1874599"/>
            <a:chOff x="3298063" y="3585683"/>
            <a:chExt cx="3809869" cy="1874599"/>
          </a:xfrm>
        </p:grpSpPr>
        <p:sp>
          <p:nvSpPr>
            <p:cNvPr id="39" name="椭圆 172"/>
            <p:cNvSpPr/>
            <p:nvPr/>
          </p:nvSpPr>
          <p:spPr>
            <a:xfrm>
              <a:off x="3298063" y="3978127"/>
              <a:ext cx="3809869" cy="1482155"/>
            </a:xfrm>
            <a:prstGeom prst="ellipse">
              <a:avLst/>
            </a:prstGeom>
            <a:solidFill>
              <a:srgbClr val="00B0F0">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pic>
          <p:nvPicPr>
            <p:cNvPr id="40" name="Picture 39"/>
            <p:cNvPicPr>
              <a:picLocks noChangeAspect="1"/>
            </p:cNvPicPr>
            <p:nvPr/>
          </p:nvPicPr>
          <p:blipFill>
            <a:blip r:embed="rId7"/>
            <a:stretch>
              <a:fillRect/>
            </a:stretch>
          </p:blipFill>
          <p:spPr>
            <a:xfrm>
              <a:off x="4997069" y="3585683"/>
              <a:ext cx="425724" cy="962136"/>
            </a:xfrm>
            <a:prstGeom prst="rect">
              <a:avLst/>
            </a:prstGeom>
          </p:spPr>
        </p:pic>
        <p:sp>
          <p:nvSpPr>
            <p:cNvPr id="41" name="Rectangle 40"/>
            <p:cNvSpPr/>
            <p:nvPr/>
          </p:nvSpPr>
          <p:spPr>
            <a:xfrm>
              <a:off x="5377648" y="3604389"/>
              <a:ext cx="492593" cy="369332"/>
            </a:xfrm>
            <a:prstGeom prst="rect">
              <a:avLst/>
            </a:prstGeom>
          </p:spPr>
          <p:txBody>
            <a:bodyPr wrap="none">
              <a:spAutoFit/>
            </a:bodyPr>
            <a:lstStyle/>
            <a:p>
              <a:r>
                <a:rPr lang="en-US" dirty="0" smtClean="0"/>
                <a:t>3G</a:t>
              </a:r>
              <a:endParaRPr lang="en-US" dirty="0"/>
            </a:p>
          </p:txBody>
        </p:sp>
      </p:grpSp>
      <p:grpSp>
        <p:nvGrpSpPr>
          <p:cNvPr id="45" name="Group 44"/>
          <p:cNvGrpSpPr/>
          <p:nvPr/>
        </p:nvGrpSpPr>
        <p:grpSpPr>
          <a:xfrm>
            <a:off x="962273" y="3671951"/>
            <a:ext cx="2843784" cy="1218126"/>
            <a:chOff x="4672936" y="4385012"/>
            <a:chExt cx="2843784" cy="1218126"/>
          </a:xfrm>
        </p:grpSpPr>
        <p:sp>
          <p:nvSpPr>
            <p:cNvPr id="43" name="椭圆 172"/>
            <p:cNvSpPr/>
            <p:nvPr/>
          </p:nvSpPr>
          <p:spPr>
            <a:xfrm>
              <a:off x="4672936" y="4385012"/>
              <a:ext cx="2843784" cy="1013852"/>
            </a:xfrm>
            <a:prstGeom prst="ellipse">
              <a:avLst/>
            </a:prstGeom>
            <a:solidFill>
              <a:srgbClr val="6D5000">
                <a:alpha val="50000"/>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solidFill>
                  <a:schemeClr val="tx1"/>
                </a:solidFill>
                <a:latin typeface="Times New Roman"/>
                <a:cs typeface="Times New Roman"/>
              </a:endParaRPr>
            </a:p>
          </p:txBody>
        </p:sp>
        <p:pic>
          <p:nvPicPr>
            <p:cNvPr id="44" name="Picture 43"/>
            <p:cNvPicPr>
              <a:picLocks noChangeAspect="1"/>
            </p:cNvPicPr>
            <p:nvPr/>
          </p:nvPicPr>
          <p:blipFill>
            <a:blip r:embed="rId9"/>
            <a:stretch>
              <a:fillRect/>
            </a:stretch>
          </p:blipFill>
          <p:spPr>
            <a:xfrm>
              <a:off x="5952704" y="4641002"/>
              <a:ext cx="425724" cy="962136"/>
            </a:xfrm>
            <a:prstGeom prst="rect">
              <a:avLst/>
            </a:prstGeom>
          </p:spPr>
        </p:pic>
      </p:grpSp>
      <p:sp>
        <p:nvSpPr>
          <p:cNvPr id="46" name="Rectangle 45"/>
          <p:cNvSpPr/>
          <p:nvPr/>
        </p:nvSpPr>
        <p:spPr>
          <a:xfrm>
            <a:off x="2117888" y="4825857"/>
            <a:ext cx="697840" cy="369332"/>
          </a:xfrm>
          <a:prstGeom prst="rect">
            <a:avLst/>
          </a:prstGeom>
        </p:spPr>
        <p:txBody>
          <a:bodyPr wrap="none">
            <a:spAutoFit/>
          </a:bodyPr>
          <a:lstStyle/>
          <a:p>
            <a:r>
              <a:rPr lang="en-US" dirty="0" smtClean="0"/>
              <a:t>4G-2</a:t>
            </a:r>
            <a:endParaRPr lang="en-US" dirty="0"/>
          </a:p>
        </p:txBody>
      </p:sp>
      <p:sp>
        <p:nvSpPr>
          <p:cNvPr id="47" name="Rectangle 46"/>
          <p:cNvSpPr/>
          <p:nvPr/>
        </p:nvSpPr>
        <p:spPr>
          <a:xfrm>
            <a:off x="811213" y="3646551"/>
            <a:ext cx="697840" cy="369332"/>
          </a:xfrm>
          <a:prstGeom prst="rect">
            <a:avLst/>
          </a:prstGeom>
        </p:spPr>
        <p:txBody>
          <a:bodyPr wrap="none">
            <a:spAutoFit/>
          </a:bodyPr>
          <a:lstStyle/>
          <a:p>
            <a:r>
              <a:rPr lang="en-US" dirty="0" smtClean="0"/>
              <a:t>4G-1</a:t>
            </a:r>
            <a:endParaRPr lang="en-US" dirty="0"/>
          </a:p>
        </p:txBody>
      </p:sp>
      <p:pic>
        <p:nvPicPr>
          <p:cNvPr id="32" name="Picture 364" descr="iphone_stylized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057" y="3294983"/>
            <a:ext cx="425118" cy="1169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 name="Content Placeholder 68"/>
          <p:cNvSpPr>
            <a:spLocks noGrp="1"/>
          </p:cNvSpPr>
          <p:nvPr>
            <p:ph idx="1"/>
          </p:nvPr>
        </p:nvSpPr>
        <p:spPr>
          <a:xfrm>
            <a:off x="5599461" y="1014982"/>
            <a:ext cx="3442939" cy="3985719"/>
          </a:xfrm>
          <a:solidFill>
            <a:schemeClr val="bg1"/>
          </a:solidFill>
          <a:ln>
            <a:noFill/>
          </a:ln>
        </p:spPr>
        <p:txBody>
          <a:bodyPr>
            <a:normAutofit fontScale="92500" lnSpcReduction="10000"/>
          </a:bodyPr>
          <a:lstStyle/>
          <a:p>
            <a:r>
              <a:rPr lang="en-US" dirty="0"/>
              <a:t>Multiple c</a:t>
            </a:r>
            <a:r>
              <a:rPr lang="en-US" dirty="0" smtClean="0"/>
              <a:t>hoices</a:t>
            </a:r>
          </a:p>
          <a:p>
            <a:pPr lvl="1"/>
            <a:r>
              <a:rPr lang="en-US" dirty="0" smtClean="0"/>
              <a:t>RAT: 4G, 3G, 2G</a:t>
            </a:r>
          </a:p>
          <a:p>
            <a:pPr lvl="1"/>
            <a:r>
              <a:rPr lang="en-US" dirty="0" err="1" smtClean="0"/>
              <a:t>Freq</a:t>
            </a:r>
            <a:r>
              <a:rPr lang="en-US" dirty="0" smtClean="0"/>
              <a:t> bands: 700MHz</a:t>
            </a:r>
            <a:r>
              <a:rPr lang="en-US" dirty="0"/>
              <a:t>, 1900MHz, </a:t>
            </a:r>
            <a:r>
              <a:rPr lang="en-US" dirty="0" smtClean="0"/>
              <a:t>etc.</a:t>
            </a:r>
            <a:endParaRPr lang="en-US" dirty="0"/>
          </a:p>
          <a:p>
            <a:endParaRPr lang="en-US" dirty="0" smtClean="0"/>
          </a:p>
          <a:p>
            <a:r>
              <a:rPr lang="en-US" dirty="0" smtClean="0"/>
              <a:t>Desired handoff:</a:t>
            </a:r>
          </a:p>
          <a:p>
            <a:pPr lvl="1"/>
            <a:r>
              <a:rPr lang="en-US" dirty="0" smtClean="0"/>
              <a:t>Better RAT (4G&gt; 3G)</a:t>
            </a:r>
          </a:p>
          <a:p>
            <a:pPr lvl="1"/>
            <a:r>
              <a:rPr lang="en-US" dirty="0" smtClean="0"/>
              <a:t>Stronger signal coverage</a:t>
            </a:r>
          </a:p>
          <a:p>
            <a:pPr lvl="1"/>
            <a:r>
              <a:rPr lang="en-US" dirty="0" smtClean="0"/>
              <a:t>…</a:t>
            </a:r>
          </a:p>
          <a:p>
            <a:endParaRPr lang="en-US" dirty="0"/>
          </a:p>
        </p:txBody>
      </p:sp>
    </p:spTree>
    <p:extLst>
      <p:ext uri="{BB962C8B-B14F-4D97-AF65-F5344CB8AC3E}">
        <p14:creationId xmlns:p14="http://schemas.microsoft.com/office/powerpoint/2010/main" val="757705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dissolve">
                                      <p:cBhvr>
                                        <p:cTn id="25" dur="500"/>
                                        <p:tgtEl>
                                          <p:spTgt spid="34"/>
                                        </p:tgtEl>
                                      </p:cBhvr>
                                    </p:animEffect>
                                  </p:childTnLst>
                                </p:cTn>
                              </p:par>
                              <p:par>
                                <p:cTn id="26" presetID="9"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500"/>
                                        <p:tgtEl>
                                          <p:spTgt spid="42"/>
                                        </p:tgtEl>
                                      </p:cBhvr>
                                    </p:animEffect>
                                  </p:childTnLst>
                                </p:cTn>
                              </p:par>
                              <p:par>
                                <p:cTn id="29" presetID="9"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dissolve">
                                      <p:cBhvr>
                                        <p:cTn id="31" dur="500"/>
                                        <p:tgtEl>
                                          <p:spTgt spid="4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ssolve">
                                      <p:cBhvr>
                                        <p:cTn id="34" dur="500"/>
                                        <p:tgtEl>
                                          <p:spTgt spid="4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dissolve">
                                      <p:cBhvr>
                                        <p:cTn id="37" dur="500"/>
                                        <p:tgtEl>
                                          <p:spTgt spid="47"/>
                                        </p:tgtEl>
                                      </p:cBhvr>
                                    </p:animEffec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69">
                                            <p:bg/>
                                          </p:spTgt>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69">
                                            <p:txEl>
                                              <p:pRg st="0" end="0"/>
                                            </p:txEl>
                                          </p:spTgt>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69">
                                            <p:txEl>
                                              <p:pRg st="1" end="1"/>
                                            </p:txEl>
                                          </p:spTgt>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69">
                                            <p:txEl>
                                              <p:pRg st="2" end="2"/>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9">
                                            <p:txEl>
                                              <p:pRg st="4" end="4"/>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9">
                                            <p:txEl>
                                              <p:pRg st="5" end="5"/>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9">
                                            <p:txEl>
                                              <p:pRg st="6" end="6"/>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6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46" grpId="0"/>
      <p:bldP spid="47" grpId="0"/>
      <p:bldP spid="69"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(3/5) </a:t>
            </a:r>
            <a:endParaRPr lang="en-US" dirty="0"/>
          </a:p>
        </p:txBody>
      </p:sp>
      <p:sp>
        <p:nvSpPr>
          <p:cNvPr id="27" name="Content Placeholder 26"/>
          <p:cNvSpPr>
            <a:spLocks noGrp="1"/>
          </p:cNvSpPr>
          <p:nvPr>
            <p:ph idx="1"/>
          </p:nvPr>
        </p:nvSpPr>
        <p:spPr/>
        <p:txBody>
          <a:bodyPr>
            <a:normAutofit/>
          </a:bodyPr>
          <a:lstStyle/>
          <a:p>
            <a:r>
              <a:rPr lang="en-US" dirty="0" smtClean="0"/>
              <a:t>Performance impact: much smaller </a:t>
            </a:r>
          </a:p>
          <a:p>
            <a:pPr lvl="1"/>
            <a:r>
              <a:rPr lang="en-US" dirty="0" smtClean="0"/>
              <a:t>Web browsing (</a:t>
            </a:r>
            <a:r>
              <a:rPr lang="en-US" dirty="0" err="1" smtClean="0"/>
              <a:t>cnn.com</a:t>
            </a:r>
            <a:r>
              <a:rPr lang="en-US" dirty="0" smtClean="0"/>
              <a:t>): every 1 min</a:t>
            </a:r>
          </a:p>
          <a:p>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50</a:t>
            </a:fld>
            <a:endParaRPr lang="en-US"/>
          </a:p>
        </p:txBody>
      </p:sp>
      <p:pic>
        <p:nvPicPr>
          <p:cNvPr id="3" name="Picture 2" descr="get-stuck-in-gsm-v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4336"/>
            <a:ext cx="4745024" cy="3139016"/>
          </a:xfrm>
          <a:prstGeom prst="rect">
            <a:avLst/>
          </a:prstGeom>
        </p:spPr>
      </p:pic>
      <p:pic>
        <p:nvPicPr>
          <p:cNvPr id="6" name="Picture 5" descr="get-stuck-gsm-cdf-v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850" y="2064336"/>
            <a:ext cx="4654550" cy="3079164"/>
          </a:xfrm>
          <a:prstGeom prst="rect">
            <a:avLst/>
          </a:prstGeom>
        </p:spPr>
      </p:pic>
    </p:spTree>
    <p:extLst>
      <p:ext uri="{BB962C8B-B14F-4D97-AF65-F5344CB8AC3E}">
        <p14:creationId xmlns:p14="http://schemas.microsoft.com/office/powerpoint/2010/main" val="841262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(4/5) </a:t>
            </a:r>
            <a:endParaRPr lang="en-US" dirty="0"/>
          </a:p>
        </p:txBody>
      </p:sp>
      <p:sp>
        <p:nvSpPr>
          <p:cNvPr id="27" name="Content Placeholder 26"/>
          <p:cNvSpPr>
            <a:spLocks noGrp="1"/>
          </p:cNvSpPr>
          <p:nvPr>
            <p:ph idx="1"/>
          </p:nvPr>
        </p:nvSpPr>
        <p:spPr/>
        <p:txBody>
          <a:bodyPr>
            <a:normAutofit/>
          </a:bodyPr>
          <a:lstStyle/>
          <a:p>
            <a:r>
              <a:rPr lang="en-US" dirty="0" smtClean="0"/>
              <a:t>Instance 2: Out of service from </a:t>
            </a:r>
            <a:r>
              <a:rPr lang="en-US" dirty="0" err="1" smtClean="0"/>
              <a:t>Femto</a:t>
            </a:r>
            <a:r>
              <a:rPr lang="en-US" dirty="0" smtClean="0"/>
              <a:t> to 4G</a:t>
            </a:r>
          </a:p>
          <a:p>
            <a:endParaRPr lang="en-US" dirty="0"/>
          </a:p>
          <a:p>
            <a:endParaRPr lang="en-US" dirty="0" smtClean="0"/>
          </a:p>
          <a:p>
            <a:endParaRPr lang="en-US" dirty="0" smtClean="0"/>
          </a:p>
          <a:p>
            <a:endParaRPr lang="en-US" dirty="0"/>
          </a:p>
          <a:p>
            <a:r>
              <a:rPr lang="en-US" dirty="0"/>
              <a:t>Cause: missing configuration from </a:t>
            </a:r>
            <a:r>
              <a:rPr lang="en-US" dirty="0" err="1" smtClean="0"/>
              <a:t>Femto</a:t>
            </a:r>
            <a:r>
              <a:rPr lang="en-US" dirty="0" smtClean="0">
                <a:sym typeface="Wingdings"/>
              </a:rPr>
              <a:t></a:t>
            </a:r>
            <a:r>
              <a:rPr lang="en-US" dirty="0" smtClean="0"/>
              <a:t> </a:t>
            </a:r>
            <a:r>
              <a:rPr lang="en-US" dirty="0"/>
              <a:t>4G</a:t>
            </a:r>
          </a:p>
          <a:p>
            <a:pPr lvl="1"/>
            <a:r>
              <a:rPr lang="en-US" dirty="0" smtClean="0"/>
              <a:t>Improper configurations in 3G </a:t>
            </a:r>
            <a:r>
              <a:rPr lang="en-US" dirty="0" err="1" smtClean="0"/>
              <a:t>Femtocells</a:t>
            </a:r>
            <a:endParaRPr lang="en-US" dirty="0"/>
          </a:p>
          <a:p>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51</a:t>
            </a:fld>
            <a:endParaRPr lang="en-US"/>
          </a:p>
        </p:txBody>
      </p:sp>
      <p:cxnSp>
        <p:nvCxnSpPr>
          <p:cNvPr id="11" name="Straight Connector 65"/>
          <p:cNvCxnSpPr/>
          <p:nvPr/>
        </p:nvCxnSpPr>
        <p:spPr>
          <a:xfrm flipH="1">
            <a:off x="1888784" y="2201207"/>
            <a:ext cx="2395392"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矩形 50"/>
          <p:cNvSpPr/>
          <p:nvPr/>
        </p:nvSpPr>
        <p:spPr>
          <a:xfrm>
            <a:off x="1921698" y="1445219"/>
            <a:ext cx="1837800" cy="646331"/>
          </a:xfrm>
          <a:prstGeom prst="rect">
            <a:avLst/>
          </a:prstGeom>
        </p:spPr>
        <p:txBody>
          <a:bodyPr wrap="none">
            <a:spAutoFit/>
          </a:bodyPr>
          <a:lstStyle/>
          <a:p>
            <a:pPr algn="ctr"/>
            <a:r>
              <a:rPr lang="en-US" altLang="zh-CN" b="1" dirty="0" err="1" smtClean="0">
                <a:solidFill>
                  <a:srgbClr val="FF0000"/>
                </a:solidFill>
              </a:rPr>
              <a:t>Pref</a:t>
            </a:r>
            <a:r>
              <a:rPr lang="en-US" altLang="zh-CN" b="1" baseline="-25000" dirty="0" err="1" smtClean="0">
                <a:solidFill>
                  <a:srgbClr val="FF0000"/>
                </a:solidFill>
              </a:rPr>
              <a:t>s,c</a:t>
            </a:r>
            <a:r>
              <a:rPr lang="en-US" altLang="zh-CN" b="1" dirty="0">
                <a:solidFill>
                  <a:srgbClr val="FF0000"/>
                </a:solidFill>
              </a:rPr>
              <a:t> </a:t>
            </a:r>
            <a:r>
              <a:rPr lang="en-US" altLang="zh-CN" b="1" dirty="0" smtClean="0">
                <a:solidFill>
                  <a:srgbClr val="FF0000"/>
                </a:solidFill>
              </a:rPr>
              <a:t>=  </a:t>
            </a:r>
            <a:r>
              <a:rPr lang="en-US" altLang="zh-CN" b="1" dirty="0" err="1" smtClean="0">
                <a:solidFill>
                  <a:srgbClr val="FF0000"/>
                </a:solidFill>
              </a:rPr>
              <a:t>Pref</a:t>
            </a:r>
            <a:r>
              <a:rPr lang="en-US" altLang="zh-CN" b="1" baseline="-25000" dirty="0" err="1" smtClean="0">
                <a:solidFill>
                  <a:srgbClr val="FF0000"/>
                </a:solidFill>
              </a:rPr>
              <a:t>s,s</a:t>
            </a:r>
            <a:endParaRPr lang="en-US" altLang="zh-CN" b="1" baseline="-25000" dirty="0" smtClean="0">
              <a:solidFill>
                <a:srgbClr val="FF0000"/>
              </a:solidFill>
            </a:endParaRPr>
          </a:p>
          <a:p>
            <a:pPr algn="ctr"/>
            <a:r>
              <a:rPr lang="en-US" altLang="zh-CN" b="1" dirty="0" err="1" smtClean="0">
                <a:solidFill>
                  <a:srgbClr val="FF0000"/>
                </a:solidFill>
              </a:rPr>
              <a:t>radio</a:t>
            </a:r>
            <a:r>
              <a:rPr lang="en-US" altLang="zh-CN" b="1" baseline="-25000" dirty="0" err="1" smtClean="0">
                <a:solidFill>
                  <a:srgbClr val="FF0000"/>
                </a:solidFill>
              </a:rPr>
              <a:t>c</a:t>
            </a:r>
            <a:r>
              <a:rPr lang="en-US" altLang="zh-CN" b="1" dirty="0">
                <a:solidFill>
                  <a:srgbClr val="FF0000"/>
                </a:solidFill>
              </a:rPr>
              <a:t>&gt; </a:t>
            </a:r>
            <a:r>
              <a:rPr lang="en-US" altLang="zh-CN" b="1" dirty="0" smtClean="0">
                <a:solidFill>
                  <a:srgbClr val="FF0000"/>
                </a:solidFill>
              </a:rPr>
              <a:t>radio</a:t>
            </a:r>
            <a:r>
              <a:rPr lang="en-US" altLang="zh-CN" b="1" baseline="-25000" dirty="0" smtClean="0">
                <a:solidFill>
                  <a:srgbClr val="FF0000"/>
                </a:solidFill>
              </a:rPr>
              <a:t>s</a:t>
            </a:r>
            <a:endParaRPr lang="en-US" altLang="zh-CN" b="1" dirty="0">
              <a:solidFill>
                <a:srgbClr val="FF0000"/>
              </a:solidFill>
            </a:endParaRPr>
          </a:p>
        </p:txBody>
      </p:sp>
      <p:pic>
        <p:nvPicPr>
          <p:cNvPr id="19" name="Picture 18"/>
          <p:cNvPicPr>
            <a:picLocks noChangeAspect="1"/>
          </p:cNvPicPr>
          <p:nvPr/>
        </p:nvPicPr>
        <p:blipFill>
          <a:blip r:embed="rId3"/>
          <a:stretch>
            <a:fillRect/>
          </a:stretch>
        </p:blipFill>
        <p:spPr>
          <a:xfrm flipH="1">
            <a:off x="1431584" y="1571081"/>
            <a:ext cx="457200" cy="1033272"/>
          </a:xfrm>
          <a:prstGeom prst="rect">
            <a:avLst/>
          </a:prstGeom>
        </p:spPr>
      </p:pic>
      <p:pic>
        <p:nvPicPr>
          <p:cNvPr id="20" name="Picture 19"/>
          <p:cNvPicPr>
            <a:picLocks noChangeAspect="1"/>
          </p:cNvPicPr>
          <p:nvPr/>
        </p:nvPicPr>
        <p:blipFill>
          <a:blip r:embed="rId3"/>
          <a:stretch>
            <a:fillRect/>
          </a:stretch>
        </p:blipFill>
        <p:spPr>
          <a:xfrm flipH="1">
            <a:off x="4211510" y="1472014"/>
            <a:ext cx="457200" cy="1033272"/>
          </a:xfrm>
          <a:prstGeom prst="rect">
            <a:avLst/>
          </a:prstGeom>
        </p:spPr>
      </p:pic>
      <p:pic>
        <p:nvPicPr>
          <p:cNvPr id="21" name="Picture 20"/>
          <p:cNvPicPr>
            <a:picLocks noChangeAspect="1"/>
          </p:cNvPicPr>
          <p:nvPr/>
        </p:nvPicPr>
        <p:blipFill>
          <a:blip r:embed="rId3"/>
          <a:stretch>
            <a:fillRect/>
          </a:stretch>
        </p:blipFill>
        <p:spPr>
          <a:xfrm flipH="1">
            <a:off x="7007615" y="1445219"/>
            <a:ext cx="457200" cy="1033272"/>
          </a:xfrm>
          <a:prstGeom prst="rect">
            <a:avLst/>
          </a:prstGeom>
        </p:spPr>
      </p:pic>
      <p:sp>
        <p:nvSpPr>
          <p:cNvPr id="22" name="TextBox 21"/>
          <p:cNvSpPr txBox="1"/>
          <p:nvPr/>
        </p:nvSpPr>
        <p:spPr>
          <a:xfrm>
            <a:off x="1283811" y="2642453"/>
            <a:ext cx="1172128" cy="369332"/>
          </a:xfrm>
          <a:prstGeom prst="rect">
            <a:avLst/>
          </a:prstGeom>
          <a:noFill/>
        </p:spPr>
        <p:txBody>
          <a:bodyPr wrap="none" rtlCol="0">
            <a:spAutoFit/>
          </a:bodyPr>
          <a:lstStyle/>
          <a:p>
            <a:r>
              <a:rPr lang="en-US" dirty="0" smtClean="0"/>
              <a:t>s </a:t>
            </a:r>
            <a:r>
              <a:rPr lang="en-US" dirty="0" smtClean="0">
                <a:solidFill>
                  <a:srgbClr val="FF0000"/>
                </a:solidFill>
              </a:rPr>
              <a:t>(</a:t>
            </a:r>
            <a:r>
              <a:rPr lang="en-US" dirty="0" err="1" smtClean="0">
                <a:solidFill>
                  <a:srgbClr val="FF0000"/>
                </a:solidFill>
              </a:rPr>
              <a:t>Femto</a:t>
            </a:r>
            <a:r>
              <a:rPr lang="en-US" dirty="0" smtClean="0">
                <a:solidFill>
                  <a:srgbClr val="FF0000"/>
                </a:solidFill>
              </a:rPr>
              <a:t>)</a:t>
            </a:r>
            <a:endParaRPr lang="en-US" dirty="0">
              <a:solidFill>
                <a:srgbClr val="FF0000"/>
              </a:solidFill>
            </a:endParaRPr>
          </a:p>
        </p:txBody>
      </p:sp>
      <p:sp>
        <p:nvSpPr>
          <p:cNvPr id="23" name="TextBox 22"/>
          <p:cNvSpPr txBox="1"/>
          <p:nvPr/>
        </p:nvSpPr>
        <p:spPr>
          <a:xfrm>
            <a:off x="3573274" y="2537420"/>
            <a:ext cx="1800944" cy="923330"/>
          </a:xfrm>
          <a:prstGeom prst="rect">
            <a:avLst/>
          </a:prstGeom>
          <a:noFill/>
        </p:spPr>
        <p:txBody>
          <a:bodyPr wrap="none" rtlCol="0">
            <a:spAutoFit/>
          </a:bodyPr>
          <a:lstStyle/>
          <a:p>
            <a:pPr algn="ctr"/>
            <a:r>
              <a:rPr lang="en-US" dirty="0"/>
              <a:t>c</a:t>
            </a:r>
            <a:r>
              <a:rPr lang="en-US" dirty="0" smtClean="0"/>
              <a:t> (3G)</a:t>
            </a:r>
          </a:p>
          <a:p>
            <a:pPr algn="ctr"/>
            <a:r>
              <a:rPr lang="en-US" dirty="0" smtClean="0">
                <a:solidFill>
                  <a:srgbClr val="FF0000"/>
                </a:solidFill>
              </a:rPr>
              <a:t>(No/weak relay)</a:t>
            </a:r>
            <a:endParaRPr lang="en-US" dirty="0">
              <a:solidFill>
                <a:srgbClr val="FF0000"/>
              </a:solidFill>
            </a:endParaRPr>
          </a:p>
          <a:p>
            <a:pPr algn="ctr"/>
            <a:endParaRPr lang="en-US" dirty="0"/>
          </a:p>
        </p:txBody>
      </p:sp>
      <p:sp>
        <p:nvSpPr>
          <p:cNvPr id="24" name="TextBox 23"/>
          <p:cNvSpPr txBox="1"/>
          <p:nvPr/>
        </p:nvSpPr>
        <p:spPr>
          <a:xfrm>
            <a:off x="6842135" y="2620486"/>
            <a:ext cx="774596" cy="369332"/>
          </a:xfrm>
          <a:prstGeom prst="rect">
            <a:avLst/>
          </a:prstGeom>
          <a:noFill/>
        </p:spPr>
        <p:txBody>
          <a:bodyPr wrap="none" rtlCol="0">
            <a:spAutoFit/>
          </a:bodyPr>
          <a:lstStyle/>
          <a:p>
            <a:r>
              <a:rPr lang="en-US" dirty="0" smtClean="0"/>
              <a:t>t (4G)</a:t>
            </a:r>
            <a:endParaRPr lang="en-US" dirty="0"/>
          </a:p>
        </p:txBody>
      </p:sp>
      <p:cxnSp>
        <p:nvCxnSpPr>
          <p:cNvPr id="25" name="Straight Connector 65"/>
          <p:cNvCxnSpPr/>
          <p:nvPr/>
        </p:nvCxnSpPr>
        <p:spPr>
          <a:xfrm flipH="1">
            <a:off x="4676279" y="2201207"/>
            <a:ext cx="2331336" cy="0"/>
          </a:xfrm>
          <a:prstGeom prst="line">
            <a:avLst/>
          </a:prstGeom>
          <a:ln w="38100" cmpd="sng">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矩形 50"/>
          <p:cNvSpPr/>
          <p:nvPr/>
        </p:nvSpPr>
        <p:spPr>
          <a:xfrm>
            <a:off x="5028206" y="1445219"/>
            <a:ext cx="1915909" cy="646331"/>
          </a:xfrm>
          <a:prstGeom prst="rect">
            <a:avLst/>
          </a:prstGeom>
        </p:spPr>
        <p:txBody>
          <a:bodyPr wrap="none">
            <a:spAutoFit/>
          </a:bodyPr>
          <a:lstStyle/>
          <a:p>
            <a:pPr algn="ctr"/>
            <a:r>
              <a:rPr lang="en-US" altLang="zh-CN" b="1" dirty="0" err="1" smtClean="0"/>
              <a:t>Pref</a:t>
            </a:r>
            <a:r>
              <a:rPr lang="en-US" altLang="zh-CN" b="1" baseline="-25000" dirty="0" err="1"/>
              <a:t>c</a:t>
            </a:r>
            <a:r>
              <a:rPr lang="en-US" altLang="zh-CN" b="1" baseline="-25000" dirty="0" err="1" smtClean="0"/>
              <a:t>,t</a:t>
            </a:r>
            <a:r>
              <a:rPr lang="en-US" altLang="zh-CN" b="1" dirty="0" smtClean="0"/>
              <a:t> &gt; </a:t>
            </a:r>
            <a:r>
              <a:rPr lang="en-US" altLang="zh-CN" b="1" dirty="0" err="1" smtClean="0"/>
              <a:t>Pref</a:t>
            </a:r>
            <a:r>
              <a:rPr lang="en-US" altLang="zh-CN" b="1" baseline="-25000" dirty="0" err="1" smtClean="0"/>
              <a:t>c,c</a:t>
            </a:r>
            <a:endParaRPr lang="en-US" altLang="zh-CN" b="1" baseline="-25000" dirty="0" smtClean="0"/>
          </a:p>
          <a:p>
            <a:pPr algn="ctr"/>
            <a:r>
              <a:rPr lang="en-US" altLang="zh-CN" b="1" dirty="0" err="1" smtClean="0"/>
              <a:t>radio</a:t>
            </a:r>
            <a:r>
              <a:rPr lang="en-US" altLang="zh-CN" b="1" baseline="-25000" dirty="0" err="1" smtClean="0"/>
              <a:t>t</a:t>
            </a:r>
            <a:r>
              <a:rPr lang="en-US" altLang="zh-CN" b="1" dirty="0" smtClean="0"/>
              <a:t>&gt;-108dBm</a:t>
            </a:r>
            <a:endParaRPr lang="en-US" altLang="zh-CN" b="1" dirty="0"/>
          </a:p>
        </p:txBody>
      </p:sp>
    </p:spTree>
    <p:extLst>
      <p:ext uri="{BB962C8B-B14F-4D97-AF65-F5344CB8AC3E}">
        <p14:creationId xmlns:p14="http://schemas.microsoft.com/office/powerpoint/2010/main" val="156315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500"/>
                                        <p:tgtEl>
                                          <p:spTgt spid="11"/>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downRight)">
                                      <p:cBhvr>
                                        <p:cTn id="10" dur="500"/>
                                        <p:tgtEl>
                                          <p:spTgt spid="12"/>
                                        </p:tgtEl>
                                      </p:cBhvr>
                                    </p:animEffect>
                                  </p:childTnLst>
                                </p:cTn>
                              </p:par>
                              <p:par>
                                <p:cTn id="11" presetID="18" presetClass="entr" presetSubtype="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par>
                                <p:cTn id="14" presetID="18" presetClass="entr" presetSubtype="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strips(downRight)">
                                      <p:cBhvr>
                                        <p:cTn id="16" dur="500"/>
                                        <p:tgtEl>
                                          <p:spTgt spid="20"/>
                                        </p:tgtEl>
                                      </p:cBhvr>
                                    </p:animEffect>
                                  </p:childTnLst>
                                </p:cTn>
                              </p:par>
                              <p:par>
                                <p:cTn id="17" presetID="18" presetClass="entr" presetSubtype="6"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trips(downRight)">
                                      <p:cBhvr>
                                        <p:cTn id="19" dur="500"/>
                                        <p:tgtEl>
                                          <p:spTgt spid="21"/>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Right)">
                                      <p:cBhvr>
                                        <p:cTn id="22" dur="500"/>
                                        <p:tgtEl>
                                          <p:spTgt spid="22"/>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strips(downRight)">
                                      <p:cBhvr>
                                        <p:cTn id="25" dur="500"/>
                                        <p:tgtEl>
                                          <p:spTgt spid="23"/>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strips(downRight)">
                                      <p:cBhvr>
                                        <p:cTn id="28" dur="500"/>
                                        <p:tgtEl>
                                          <p:spTgt spid="24"/>
                                        </p:tgtEl>
                                      </p:cBhvr>
                                    </p:animEffect>
                                  </p:childTnLst>
                                </p:cTn>
                              </p:par>
                              <p:par>
                                <p:cTn id="29" presetID="18" presetClass="entr" presetSubtype="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strips(downRight)">
                                      <p:cBhvr>
                                        <p:cTn id="31" dur="500"/>
                                        <p:tgtEl>
                                          <p:spTgt spid="25"/>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strips(downRigh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p:bldP spid="24"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(5/5) </a:t>
            </a:r>
            <a:endParaRPr lang="en-US" dirty="0"/>
          </a:p>
        </p:txBody>
      </p:sp>
      <p:sp>
        <p:nvSpPr>
          <p:cNvPr id="27" name="Content Placeholder 26"/>
          <p:cNvSpPr>
            <a:spLocks noGrp="1"/>
          </p:cNvSpPr>
          <p:nvPr>
            <p:ph idx="1"/>
          </p:nvPr>
        </p:nvSpPr>
        <p:spPr/>
        <p:txBody>
          <a:bodyPr>
            <a:normAutofit/>
          </a:bodyPr>
          <a:lstStyle/>
          <a:p>
            <a:r>
              <a:rPr lang="en-US" dirty="0" smtClean="0"/>
              <a:t>Reality check </a:t>
            </a:r>
          </a:p>
          <a:p>
            <a:pPr lvl="1"/>
            <a:r>
              <a:rPr lang="en-US" dirty="0" smtClean="0"/>
              <a:t>US-I (only): all </a:t>
            </a:r>
            <a:r>
              <a:rPr lang="en-US" dirty="0" err="1" smtClean="0"/>
              <a:t>femtocells</a:t>
            </a:r>
            <a:r>
              <a:rPr lang="en-US" dirty="0" smtClean="0"/>
              <a:t>   </a:t>
            </a:r>
            <a:r>
              <a:rPr lang="en-US" sz="1800" dirty="0" smtClean="0"/>
              <a:t>(No </a:t>
            </a:r>
            <a:r>
              <a:rPr lang="en-US" sz="1800" dirty="0" err="1" smtClean="0"/>
              <a:t>femtocells</a:t>
            </a:r>
            <a:r>
              <a:rPr lang="en-US" sz="1800" dirty="0" smtClean="0"/>
              <a:t> in US-II)</a:t>
            </a:r>
          </a:p>
          <a:p>
            <a:pPr lvl="1"/>
            <a:r>
              <a:rPr lang="en-US" dirty="0" smtClean="0"/>
              <a:t>5 out of 63 locations: 4G but no/weak 3G</a:t>
            </a:r>
          </a:p>
          <a:p>
            <a:pPr marL="0" indent="0">
              <a:buNone/>
            </a:pPr>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52</a:t>
            </a:fld>
            <a:endParaRPr lang="en-US"/>
          </a:p>
        </p:txBody>
      </p:sp>
    </p:spTree>
    <p:extLst>
      <p:ext uri="{BB962C8B-B14F-4D97-AF65-F5344CB8AC3E}">
        <p14:creationId xmlns:p14="http://schemas.microsoft.com/office/powerpoint/2010/main" val="27949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Category I.A: </a:t>
            </a:r>
            <a:r>
              <a:rPr lang="en-US" dirty="0" err="1" smtClean="0"/>
              <a:t>Unaccessible</a:t>
            </a:r>
            <a:r>
              <a:rPr lang="en-US" dirty="0" smtClean="0"/>
              <a:t> </a:t>
            </a:r>
            <a:r>
              <a:rPr lang="en-US" dirty="0" err="1" smtClean="0"/>
              <a:t>intermedite</a:t>
            </a:r>
            <a:r>
              <a:rPr lang="en-US" dirty="0" smtClean="0"/>
              <a:t> cells (5/5) </a:t>
            </a:r>
            <a:endParaRPr lang="en-US" dirty="0"/>
          </a:p>
        </p:txBody>
      </p:sp>
      <p:sp>
        <p:nvSpPr>
          <p:cNvPr id="27" name="Content Placeholder 26"/>
          <p:cNvSpPr>
            <a:spLocks noGrp="1"/>
          </p:cNvSpPr>
          <p:nvPr>
            <p:ph idx="1"/>
          </p:nvPr>
        </p:nvSpPr>
        <p:spPr/>
        <p:txBody>
          <a:bodyPr>
            <a:normAutofit/>
          </a:bodyPr>
          <a:lstStyle/>
          <a:p>
            <a:r>
              <a:rPr lang="en-US" dirty="0" smtClean="0"/>
              <a:t>Reality check </a:t>
            </a:r>
          </a:p>
          <a:p>
            <a:r>
              <a:rPr lang="en-US" dirty="0" smtClean="0"/>
              <a:t>Performance impact: </a:t>
            </a:r>
          </a:p>
          <a:p>
            <a:pPr lvl="1"/>
            <a:r>
              <a:rPr lang="en-US" dirty="0" err="1" smtClean="0"/>
              <a:t>Exp</a:t>
            </a:r>
            <a:r>
              <a:rPr lang="en-US" dirty="0" smtClean="0"/>
              <a:t>: out-of-service duration w/</a:t>
            </a:r>
            <a:r>
              <a:rPr lang="en-US" dirty="0" err="1" smtClean="0"/>
              <a:t>wo</a:t>
            </a:r>
            <a:r>
              <a:rPr lang="en-US" dirty="0" smtClean="0"/>
              <a:t> 3G</a:t>
            </a:r>
            <a:endParaRPr lang="en-US" dirty="0"/>
          </a:p>
          <a:p>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53</a:t>
            </a:fld>
            <a:endParaRPr lang="en-US"/>
          </a:p>
        </p:txBody>
      </p:sp>
      <p:pic>
        <p:nvPicPr>
          <p:cNvPr id="3" name="Picture 2" descr="femtocell-to-lte-stuck-v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 y="2308201"/>
            <a:ext cx="4191000" cy="2730500"/>
          </a:xfrm>
          <a:prstGeom prst="rect">
            <a:avLst/>
          </a:prstGeom>
        </p:spPr>
      </p:pic>
      <p:pic>
        <p:nvPicPr>
          <p:cNvPr id="6" name="Picture 5" descr="femtocell-lte-stuck-cdf-v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300" y="2280023"/>
            <a:ext cx="4127500" cy="2730500"/>
          </a:xfrm>
          <a:prstGeom prst="rect">
            <a:avLst/>
          </a:prstGeom>
        </p:spPr>
      </p:pic>
    </p:spTree>
    <p:extLst>
      <p:ext uri="{BB962C8B-B14F-4D97-AF65-F5344CB8AC3E}">
        <p14:creationId xmlns:p14="http://schemas.microsoft.com/office/powerpoint/2010/main" val="751447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Category </a:t>
            </a:r>
            <a:r>
              <a:rPr lang="en-US" dirty="0" smtClean="0"/>
              <a:t>II.B: Blocked Decision (1/2) </a:t>
            </a:r>
            <a:endParaRPr lang="en-US" dirty="0"/>
          </a:p>
        </p:txBody>
      </p:sp>
      <p:sp>
        <p:nvSpPr>
          <p:cNvPr id="3" name="Content Placeholder 2"/>
          <p:cNvSpPr>
            <a:spLocks noGrp="1"/>
          </p:cNvSpPr>
          <p:nvPr>
            <p:ph idx="1"/>
          </p:nvPr>
        </p:nvSpPr>
        <p:spPr/>
        <p:txBody>
          <a:bodyPr>
            <a:normAutofit lnSpcReduction="10000"/>
          </a:bodyPr>
          <a:lstStyle/>
          <a:p>
            <a:r>
              <a:rPr lang="en-US" dirty="0" smtClean="0"/>
              <a:t>Instance 3: 3G blocked by 2G</a:t>
            </a:r>
          </a:p>
          <a:p>
            <a:pPr lvl="1"/>
            <a:r>
              <a:rPr lang="en-US" dirty="0" smtClean="0"/>
              <a:t>Scenario: 3G and 2G available when leaving 4G</a:t>
            </a:r>
          </a:p>
          <a:p>
            <a:pPr lvl="1"/>
            <a:r>
              <a:rPr lang="en-US" dirty="0" smtClean="0"/>
              <a:t>Only during active-state handoff</a:t>
            </a:r>
            <a:endParaRPr lang="en-US" dirty="0"/>
          </a:p>
          <a:p>
            <a:r>
              <a:rPr lang="en-US" dirty="0" smtClean="0"/>
              <a:t>Causes:</a:t>
            </a:r>
          </a:p>
          <a:p>
            <a:pPr lvl="1"/>
            <a:r>
              <a:rPr lang="en-US" dirty="0"/>
              <a:t>2G meas. comes </a:t>
            </a:r>
            <a:r>
              <a:rPr lang="en-US" dirty="0" smtClean="0"/>
              <a:t>first</a:t>
            </a:r>
          </a:p>
          <a:p>
            <a:pPr lvl="1"/>
            <a:r>
              <a:rPr lang="en-US" dirty="0" smtClean="0"/>
              <a:t>Serving cell: </a:t>
            </a:r>
          </a:p>
          <a:p>
            <a:pPr marL="457200" lvl="1" indent="0">
              <a:buNone/>
            </a:pPr>
            <a:r>
              <a:rPr lang="en-US" dirty="0" smtClean="0"/>
              <a:t>first-come-first-serve</a:t>
            </a:r>
          </a:p>
          <a:p>
            <a:pPr lvl="1"/>
            <a:r>
              <a:rPr lang="en-US" dirty="0">
                <a:solidFill>
                  <a:srgbClr val="FF0000"/>
                </a:solidFill>
              </a:rPr>
              <a:t>improper </a:t>
            </a:r>
            <a:r>
              <a:rPr lang="en-US" dirty="0" smtClean="0">
                <a:solidFill>
                  <a:srgbClr val="FF0000"/>
                </a:solidFill>
              </a:rPr>
              <a:t>device-network </a:t>
            </a:r>
          </a:p>
          <a:p>
            <a:pPr marL="457200" lvl="1" indent="0">
              <a:buNone/>
            </a:pPr>
            <a:r>
              <a:rPr lang="en-US" dirty="0" smtClean="0">
                <a:solidFill>
                  <a:srgbClr val="FF0000"/>
                </a:solidFill>
              </a:rPr>
              <a:t>coordination</a:t>
            </a:r>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54</a:t>
            </a:fld>
            <a:endParaRPr lang="en-US"/>
          </a:p>
        </p:txBody>
      </p:sp>
      <p:pic>
        <p:nvPicPr>
          <p:cNvPr id="6" name="Picture 5" descr="ho-2g-rac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600" y="2108200"/>
            <a:ext cx="4116400" cy="2610222"/>
          </a:xfrm>
          <a:prstGeom prst="rect">
            <a:avLst/>
          </a:prstGeom>
        </p:spPr>
      </p:pic>
    </p:spTree>
    <p:extLst>
      <p:ext uri="{BB962C8B-B14F-4D97-AF65-F5344CB8AC3E}">
        <p14:creationId xmlns:p14="http://schemas.microsoft.com/office/powerpoint/2010/main" val="1558985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Category </a:t>
            </a:r>
            <a:r>
              <a:rPr lang="en-US" dirty="0" smtClean="0"/>
              <a:t>II.B: Blocked Decision (2/2) </a:t>
            </a:r>
            <a:endParaRPr lang="en-US" dirty="0"/>
          </a:p>
        </p:txBody>
      </p:sp>
      <p:sp>
        <p:nvSpPr>
          <p:cNvPr id="3" name="Content Placeholder 2"/>
          <p:cNvSpPr>
            <a:spLocks noGrp="1"/>
          </p:cNvSpPr>
          <p:nvPr>
            <p:ph idx="1"/>
          </p:nvPr>
        </p:nvSpPr>
        <p:spPr/>
        <p:txBody>
          <a:bodyPr>
            <a:normAutofit/>
          </a:bodyPr>
          <a:lstStyle/>
          <a:p>
            <a:r>
              <a:rPr lang="en-US" dirty="0" smtClean="0"/>
              <a:t>Reality check on </a:t>
            </a:r>
            <a:r>
              <a:rPr lang="en-US" dirty="0"/>
              <a:t>m</a:t>
            </a:r>
            <a:r>
              <a:rPr lang="en-US" dirty="0" smtClean="0"/>
              <a:t>easurement </a:t>
            </a:r>
            <a:r>
              <a:rPr lang="en-US" dirty="0"/>
              <a:t>criteria </a:t>
            </a:r>
            <a:r>
              <a:rPr lang="en-US" dirty="0" smtClean="0"/>
              <a:t>satisfied</a:t>
            </a:r>
          </a:p>
          <a:p>
            <a:pPr lvl="1"/>
            <a:r>
              <a:rPr lang="en-US" dirty="0" smtClean="0"/>
              <a:t>OP-I: 60 out of 63 locations (95.2%)</a:t>
            </a:r>
          </a:p>
          <a:p>
            <a:pPr lvl="1"/>
            <a:r>
              <a:rPr lang="en-US" dirty="0" smtClean="0"/>
              <a:t>OP-II: 100% locations</a:t>
            </a:r>
          </a:p>
          <a:p>
            <a:r>
              <a:rPr lang="en-US" dirty="0"/>
              <a:t>Reality check on </a:t>
            </a:r>
            <a:r>
              <a:rPr lang="en-US" dirty="0" smtClean="0"/>
              <a:t>actual handoff results</a:t>
            </a:r>
          </a:p>
          <a:p>
            <a:pPr lvl="1"/>
            <a:r>
              <a:rPr lang="en-US" dirty="0" smtClean="0"/>
              <a:t>OP-I: </a:t>
            </a:r>
            <a:r>
              <a:rPr lang="en-US" dirty="0" smtClean="0">
                <a:solidFill>
                  <a:srgbClr val="FF0000"/>
                </a:solidFill>
              </a:rPr>
              <a:t>100% to 2G  </a:t>
            </a:r>
            <a:r>
              <a:rPr lang="en-US" dirty="0" smtClean="0"/>
              <a:t>(</a:t>
            </a:r>
            <a:r>
              <a:rPr lang="en-US" dirty="0"/>
              <a:t>all serving cells use </a:t>
            </a:r>
            <a:r>
              <a:rPr lang="en-US" dirty="0" smtClean="0"/>
              <a:t>FCFS)</a:t>
            </a:r>
          </a:p>
          <a:p>
            <a:pPr lvl="1"/>
            <a:r>
              <a:rPr lang="en-US" dirty="0" smtClean="0"/>
              <a:t>OP-II: </a:t>
            </a:r>
            <a:r>
              <a:rPr lang="en-US" dirty="0" smtClean="0">
                <a:solidFill>
                  <a:srgbClr val="FF0000"/>
                </a:solidFill>
              </a:rPr>
              <a:t>5.7% to 2G  </a:t>
            </a:r>
            <a:r>
              <a:rPr lang="en-US" dirty="0" smtClean="0"/>
              <a:t>(not all serving cells use FCFS)</a:t>
            </a:r>
          </a:p>
          <a:p>
            <a:pPr lvl="1"/>
            <a:endParaRPr lang="en-US" dirty="0" smtClean="0"/>
          </a:p>
          <a:p>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55</a:t>
            </a:fld>
            <a:endParaRPr lang="en-US"/>
          </a:p>
        </p:txBody>
      </p:sp>
    </p:spTree>
    <p:extLst>
      <p:ext uri="{BB962C8B-B14F-4D97-AF65-F5344CB8AC3E}">
        <p14:creationId xmlns:p14="http://schemas.microsoft.com/office/powerpoint/2010/main" val="3130390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Category </a:t>
            </a:r>
            <a:r>
              <a:rPr lang="en-US" dirty="0" smtClean="0"/>
              <a:t>II.B: Blocked Decision (2/2) </a:t>
            </a:r>
            <a:endParaRPr lang="en-US" dirty="0"/>
          </a:p>
        </p:txBody>
      </p:sp>
      <p:sp>
        <p:nvSpPr>
          <p:cNvPr id="3" name="Content Placeholder 2"/>
          <p:cNvSpPr>
            <a:spLocks noGrp="1"/>
          </p:cNvSpPr>
          <p:nvPr>
            <p:ph idx="1"/>
          </p:nvPr>
        </p:nvSpPr>
        <p:spPr/>
        <p:txBody>
          <a:bodyPr>
            <a:normAutofit/>
          </a:bodyPr>
          <a:lstStyle/>
          <a:p>
            <a:pPr>
              <a:lnSpc>
                <a:spcPct val="70000"/>
              </a:lnSpc>
            </a:pPr>
            <a:r>
              <a:rPr lang="en-US" dirty="0" smtClean="0">
                <a:solidFill>
                  <a:schemeClr val="bg1">
                    <a:lumMod val="75000"/>
                  </a:schemeClr>
                </a:solidFill>
              </a:rPr>
              <a:t>Reality check on </a:t>
            </a:r>
            <a:r>
              <a:rPr lang="en-US" dirty="0">
                <a:solidFill>
                  <a:schemeClr val="bg1">
                    <a:lumMod val="75000"/>
                  </a:schemeClr>
                </a:solidFill>
              </a:rPr>
              <a:t>m</a:t>
            </a:r>
            <a:r>
              <a:rPr lang="en-US" dirty="0" smtClean="0">
                <a:solidFill>
                  <a:schemeClr val="bg1">
                    <a:lumMod val="75000"/>
                  </a:schemeClr>
                </a:solidFill>
              </a:rPr>
              <a:t>easurement </a:t>
            </a:r>
            <a:r>
              <a:rPr lang="en-US" dirty="0">
                <a:solidFill>
                  <a:schemeClr val="bg1">
                    <a:lumMod val="75000"/>
                  </a:schemeClr>
                </a:solidFill>
              </a:rPr>
              <a:t>criteria </a:t>
            </a:r>
            <a:r>
              <a:rPr lang="en-US" dirty="0" smtClean="0">
                <a:solidFill>
                  <a:schemeClr val="bg1">
                    <a:lumMod val="75000"/>
                  </a:schemeClr>
                </a:solidFill>
              </a:rPr>
              <a:t>satisfied</a:t>
            </a:r>
          </a:p>
          <a:p>
            <a:pPr>
              <a:lnSpc>
                <a:spcPct val="70000"/>
              </a:lnSpc>
            </a:pPr>
            <a:r>
              <a:rPr lang="en-US" dirty="0" smtClean="0">
                <a:solidFill>
                  <a:schemeClr val="bg1">
                    <a:lumMod val="75000"/>
                  </a:schemeClr>
                </a:solidFill>
              </a:rPr>
              <a:t>Reality </a:t>
            </a:r>
            <a:r>
              <a:rPr lang="en-US" dirty="0">
                <a:solidFill>
                  <a:schemeClr val="bg1">
                    <a:lumMod val="75000"/>
                  </a:schemeClr>
                </a:solidFill>
              </a:rPr>
              <a:t>check on </a:t>
            </a:r>
            <a:r>
              <a:rPr lang="en-US" dirty="0" smtClean="0">
                <a:solidFill>
                  <a:schemeClr val="bg1">
                    <a:lumMod val="75000"/>
                  </a:schemeClr>
                </a:solidFill>
              </a:rPr>
              <a:t>actual handoff results</a:t>
            </a:r>
          </a:p>
          <a:p>
            <a:r>
              <a:rPr lang="en-US" dirty="0" smtClean="0"/>
              <a:t>Performance impact: </a:t>
            </a:r>
            <a:r>
              <a:rPr lang="en-US" dirty="0" smtClean="0">
                <a:solidFill>
                  <a:srgbClr val="FF0000"/>
                </a:solidFill>
              </a:rPr>
              <a:t>handoff latency</a:t>
            </a:r>
          </a:p>
          <a:p>
            <a:pPr lvl="1"/>
            <a:r>
              <a:rPr lang="en-US" dirty="0" smtClean="0">
                <a:solidFill>
                  <a:srgbClr val="FF0000"/>
                </a:solidFill>
              </a:rPr>
              <a:t>10.8% call drop </a:t>
            </a:r>
            <a:r>
              <a:rPr lang="en-US" dirty="0" smtClean="0"/>
              <a:t>in US-II (when 2G+3G available) </a:t>
            </a:r>
          </a:p>
          <a:p>
            <a:pPr lvl="1"/>
            <a:endParaRPr lang="en-US" dirty="0" smtClean="0">
              <a:solidFill>
                <a:srgbClr val="FF0000"/>
              </a:solidFill>
            </a:endParaRPr>
          </a:p>
          <a:p>
            <a:pPr lvl="1"/>
            <a:endParaRPr lang="en-US" dirty="0" smtClean="0"/>
          </a:p>
          <a:p>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56</a:t>
            </a:fld>
            <a:endParaRPr lang="en-US"/>
          </a:p>
        </p:txBody>
      </p:sp>
      <p:pic>
        <p:nvPicPr>
          <p:cNvPr id="6" name="Picture 5" descr="blocked-ho-latency-femtocell-cdf-v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2527300"/>
            <a:ext cx="4127500" cy="2730500"/>
          </a:xfrm>
          <a:prstGeom prst="rect">
            <a:avLst/>
          </a:prstGeom>
        </p:spPr>
      </p:pic>
      <p:pic>
        <p:nvPicPr>
          <p:cNvPr id="7" name="Picture 6" descr="blocked-ho-latency-srvcc-cdf-v3.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800" y="2511401"/>
            <a:ext cx="4127500" cy="2730500"/>
          </a:xfrm>
          <a:prstGeom prst="rect">
            <a:avLst/>
          </a:prstGeom>
        </p:spPr>
      </p:pic>
      <p:sp>
        <p:nvSpPr>
          <p:cNvPr id="8" name="Rectangle 7"/>
          <p:cNvSpPr/>
          <p:nvPr/>
        </p:nvSpPr>
        <p:spPr>
          <a:xfrm>
            <a:off x="3138122" y="2667000"/>
            <a:ext cx="697627" cy="400110"/>
          </a:xfrm>
          <a:prstGeom prst="rect">
            <a:avLst/>
          </a:prstGeom>
        </p:spPr>
        <p:txBody>
          <a:bodyPr wrap="none">
            <a:spAutoFit/>
          </a:bodyPr>
          <a:lstStyle/>
          <a:p>
            <a:r>
              <a:rPr lang="en-US" sz="2000" dirty="0" smtClean="0"/>
              <a:t>US-I</a:t>
            </a:r>
            <a:endParaRPr lang="en-US" sz="2000" dirty="0"/>
          </a:p>
        </p:txBody>
      </p:sp>
      <p:sp>
        <p:nvSpPr>
          <p:cNvPr id="9" name="Rectangle 8"/>
          <p:cNvSpPr/>
          <p:nvPr/>
        </p:nvSpPr>
        <p:spPr>
          <a:xfrm>
            <a:off x="7468822" y="2667000"/>
            <a:ext cx="768885" cy="400110"/>
          </a:xfrm>
          <a:prstGeom prst="rect">
            <a:avLst/>
          </a:prstGeom>
        </p:spPr>
        <p:txBody>
          <a:bodyPr wrap="none">
            <a:spAutoFit/>
          </a:bodyPr>
          <a:lstStyle/>
          <a:p>
            <a:r>
              <a:rPr lang="en-US" sz="2000" dirty="0" smtClean="0"/>
              <a:t>US-II</a:t>
            </a:r>
            <a:endParaRPr lang="en-US" sz="2000" dirty="0"/>
          </a:p>
        </p:txBody>
      </p:sp>
    </p:spTree>
    <p:extLst>
      <p:ext uri="{BB962C8B-B14F-4D97-AF65-F5344CB8AC3E}">
        <p14:creationId xmlns:p14="http://schemas.microsoft.com/office/powerpoint/2010/main" val="2846172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Category </a:t>
            </a:r>
            <a:r>
              <a:rPr lang="en-US" dirty="0" smtClean="0"/>
              <a:t>II.C: </a:t>
            </a:r>
            <a:r>
              <a:rPr lang="en-US" sz="3100" dirty="0" smtClean="0"/>
              <a:t>Problematic Device-Network coordination</a:t>
            </a:r>
            <a:endParaRPr lang="en-US" dirty="0"/>
          </a:p>
        </p:txBody>
      </p:sp>
      <p:sp>
        <p:nvSpPr>
          <p:cNvPr id="3" name="Content Placeholder 2"/>
          <p:cNvSpPr>
            <a:spLocks noGrp="1"/>
          </p:cNvSpPr>
          <p:nvPr>
            <p:ph idx="1"/>
          </p:nvPr>
        </p:nvSpPr>
        <p:spPr/>
        <p:txBody>
          <a:bodyPr>
            <a:normAutofit lnSpcReduction="10000"/>
          </a:bodyPr>
          <a:lstStyle/>
          <a:p>
            <a:r>
              <a:rPr lang="en-US" dirty="0" smtClean="0"/>
              <a:t>Instance 4: Out of service when 3G band unsupported</a:t>
            </a:r>
          </a:p>
          <a:p>
            <a:pPr lvl="1"/>
            <a:r>
              <a:rPr lang="en-US" dirty="0" smtClean="0"/>
              <a:t>Scenario: moving to 3G area</a:t>
            </a:r>
            <a:endParaRPr lang="en-US" dirty="0"/>
          </a:p>
          <a:p>
            <a:endParaRPr lang="en-US" dirty="0" smtClean="0"/>
          </a:p>
          <a:p>
            <a:r>
              <a:rPr lang="en-US" dirty="0" smtClean="0"/>
              <a:t>Cause:</a:t>
            </a:r>
          </a:p>
          <a:p>
            <a:pPr lvl="1"/>
            <a:r>
              <a:rPr lang="en-US" dirty="0" smtClean="0"/>
              <a:t>Serving cell: measuring </a:t>
            </a:r>
          </a:p>
          <a:p>
            <a:pPr marL="457200" lvl="1" indent="0">
              <a:buNone/>
            </a:pPr>
            <a:r>
              <a:rPr lang="en-US" dirty="0" smtClean="0"/>
              <a:t>all 3G bands</a:t>
            </a:r>
          </a:p>
          <a:p>
            <a:pPr lvl="1"/>
            <a:r>
              <a:rPr lang="en-US" dirty="0" smtClean="0"/>
              <a:t>Device’s 3G capability </a:t>
            </a:r>
          </a:p>
          <a:p>
            <a:pPr marL="457200" lvl="1" indent="0">
              <a:buNone/>
            </a:pPr>
            <a:r>
              <a:rPr lang="en-US" dirty="0" smtClean="0"/>
              <a:t>not compatible</a:t>
            </a:r>
          </a:p>
          <a:p>
            <a:pPr lvl="1"/>
            <a:r>
              <a:rPr lang="en-US" dirty="0" smtClean="0"/>
              <a:t>Device rejection (halt)</a:t>
            </a:r>
          </a:p>
          <a:p>
            <a:pPr marL="457200" lvl="1" indent="0">
              <a:buNone/>
            </a:pPr>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57</a:t>
            </a:fld>
            <a:endParaRPr lang="en-US"/>
          </a:p>
        </p:txBody>
      </p:sp>
      <p:pic>
        <p:nvPicPr>
          <p:cNvPr id="7" name="Picture 6" descr="ho-capabilit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0" y="1800666"/>
            <a:ext cx="4445000" cy="3225335"/>
          </a:xfrm>
          <a:prstGeom prst="rect">
            <a:avLst/>
          </a:prstGeom>
        </p:spPr>
      </p:pic>
    </p:spTree>
    <p:extLst>
      <p:ext uri="{BB962C8B-B14F-4D97-AF65-F5344CB8AC3E}">
        <p14:creationId xmlns:p14="http://schemas.microsoft.com/office/powerpoint/2010/main" val="537389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Category </a:t>
            </a:r>
            <a:r>
              <a:rPr lang="en-US" dirty="0" smtClean="0"/>
              <a:t>II.C: </a:t>
            </a:r>
            <a:r>
              <a:rPr lang="en-US" sz="3100" dirty="0" smtClean="0"/>
              <a:t>Problematic Device-Network coordination</a:t>
            </a:r>
            <a:endParaRPr lang="en-US" dirty="0"/>
          </a:p>
        </p:txBody>
      </p:sp>
      <p:sp>
        <p:nvSpPr>
          <p:cNvPr id="3" name="Content Placeholder 2"/>
          <p:cNvSpPr>
            <a:spLocks noGrp="1"/>
          </p:cNvSpPr>
          <p:nvPr>
            <p:ph idx="1"/>
          </p:nvPr>
        </p:nvSpPr>
        <p:spPr/>
        <p:txBody>
          <a:bodyPr>
            <a:normAutofit/>
          </a:bodyPr>
          <a:lstStyle/>
          <a:p>
            <a:r>
              <a:rPr lang="en-US" dirty="0" smtClean="0"/>
              <a:t>Reality-check</a:t>
            </a:r>
          </a:p>
          <a:p>
            <a:pPr lvl="1"/>
            <a:r>
              <a:rPr lang="en-US" dirty="0" smtClean="0"/>
              <a:t>When moving out of 3G </a:t>
            </a:r>
            <a:r>
              <a:rPr lang="en-US" dirty="0" err="1" smtClean="0"/>
              <a:t>femtocells</a:t>
            </a:r>
            <a:r>
              <a:rPr lang="en-US" dirty="0" smtClean="0"/>
              <a:t> (US-I only)</a:t>
            </a:r>
          </a:p>
          <a:p>
            <a:pPr lvl="1"/>
            <a:r>
              <a:rPr lang="en-US" dirty="0" smtClean="0"/>
              <a:t>All test phones: 100% failure</a:t>
            </a:r>
          </a:p>
          <a:p>
            <a:pPr marL="457200" lvl="1" indent="0">
              <a:buNone/>
            </a:pPr>
            <a:endParaRPr lang="en-US" dirty="0" smtClean="0"/>
          </a:p>
          <a:p>
            <a:pPr marL="457200" lvl="1" indent="0">
              <a:buNone/>
            </a:pPr>
            <a:endParaRPr lang="en-US" dirty="0" smtClean="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58</a:t>
            </a:fld>
            <a:endParaRPr lang="en-US"/>
          </a:p>
        </p:txBody>
      </p:sp>
      <p:pic>
        <p:nvPicPr>
          <p:cNvPr id="7" name="Picture 6" descr="ho-capabilit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0" y="1800666"/>
            <a:ext cx="4445000" cy="3225335"/>
          </a:xfrm>
          <a:prstGeom prst="rect">
            <a:avLst/>
          </a:prstGeom>
        </p:spPr>
      </p:pic>
    </p:spTree>
    <p:extLst>
      <p:ext uri="{BB962C8B-B14F-4D97-AF65-F5344CB8AC3E}">
        <p14:creationId xmlns:p14="http://schemas.microsoft.com/office/powerpoint/2010/main" val="193851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Undesired </a:t>
            </a:r>
            <a:r>
              <a:rPr lang="en-US" dirty="0"/>
              <a:t>Handoffs: </a:t>
            </a:r>
            <a:r>
              <a:rPr lang="en-US" b="1" dirty="0" smtClean="0"/>
              <a:t>“</a:t>
            </a:r>
            <a:r>
              <a:rPr lang="en-US" b="1" dirty="0" smtClean="0">
                <a:solidFill>
                  <a:srgbClr val="FF0000"/>
                </a:solidFill>
              </a:rPr>
              <a:t>Not Well </a:t>
            </a:r>
            <a:r>
              <a:rPr lang="en-US" b="1" dirty="0"/>
              <a:t>Connected” </a:t>
            </a:r>
            <a:endParaRPr lang="en-US" dirty="0"/>
          </a:p>
        </p:txBody>
      </p:sp>
      <p:sp>
        <p:nvSpPr>
          <p:cNvPr id="3" name="Content Placeholder 2"/>
          <p:cNvSpPr>
            <a:spLocks noGrp="1"/>
          </p:cNvSpPr>
          <p:nvPr>
            <p:ph idx="1"/>
          </p:nvPr>
        </p:nvSpPr>
        <p:spPr/>
        <p:txBody>
          <a:bodyPr>
            <a:normAutofit lnSpcReduction="10000"/>
          </a:bodyPr>
          <a:lstStyle/>
          <a:p>
            <a:r>
              <a:rPr lang="en-US" dirty="0" smtClean="0"/>
              <a:t>Not a nice or wise handoff choice </a:t>
            </a:r>
          </a:p>
          <a:p>
            <a:pPr lvl="1"/>
            <a:r>
              <a:rPr lang="en-US" dirty="0" smtClean="0"/>
              <a:t>Ex1: in 2G when 4G/3G is available</a:t>
            </a:r>
          </a:p>
          <a:p>
            <a:pPr lvl="1"/>
            <a:r>
              <a:rPr lang="en-US" dirty="0" smtClean="0"/>
              <a:t>Ex2: even out of service when 4G/3G is available</a:t>
            </a:r>
          </a:p>
          <a:p>
            <a:pPr lvl="1"/>
            <a:endParaRPr lang="en-US" dirty="0"/>
          </a:p>
          <a:p>
            <a:r>
              <a:rPr lang="en-US" dirty="0" smtClean="0"/>
              <a:t>Questions in this work </a:t>
            </a:r>
          </a:p>
          <a:p>
            <a:pPr lvl="1"/>
            <a:r>
              <a:rPr lang="en-US" dirty="0" smtClean="0"/>
              <a:t>Q1: Do they happen in reality? </a:t>
            </a:r>
            <a:r>
              <a:rPr lang="en-US" dirty="0" smtClean="0">
                <a:solidFill>
                  <a:srgbClr val="FF0000"/>
                </a:solidFill>
              </a:rPr>
              <a:t>(Yes) </a:t>
            </a:r>
            <a:endParaRPr lang="en-US" dirty="0"/>
          </a:p>
          <a:p>
            <a:pPr lvl="1"/>
            <a:r>
              <a:rPr lang="en-US" dirty="0" smtClean="0"/>
              <a:t>Q2: How </a:t>
            </a:r>
            <a:r>
              <a:rPr lang="en-US" dirty="0"/>
              <a:t>to </a:t>
            </a:r>
            <a:r>
              <a:rPr lang="en-US" dirty="0" smtClean="0"/>
              <a:t>detect them? </a:t>
            </a:r>
          </a:p>
          <a:p>
            <a:pPr lvl="1"/>
            <a:r>
              <a:rPr lang="en-US" dirty="0" smtClean="0"/>
              <a:t>Q3: Why do they occur?</a:t>
            </a:r>
          </a:p>
          <a:p>
            <a:pPr lvl="1"/>
            <a:r>
              <a:rPr lang="en-US" dirty="0" smtClean="0"/>
              <a:t>Q4: What lessons learnt? </a:t>
            </a:r>
          </a:p>
          <a:p>
            <a:pPr lvl="1"/>
            <a:endParaRPr lang="en-US" dirty="0"/>
          </a:p>
          <a:p>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6</a:t>
            </a:fld>
            <a:endParaRPr lang="en-US"/>
          </a:p>
        </p:txBody>
      </p:sp>
    </p:spTree>
    <p:extLst>
      <p:ext uri="{BB962C8B-B14F-4D97-AF65-F5344CB8AC3E}">
        <p14:creationId xmlns:p14="http://schemas.microsoft.com/office/powerpoint/2010/main" val="3287606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1000" fill="hold"/>
                                        <p:tgtEl>
                                          <p:spTgt spid="3">
                                            <p:txEl>
                                              <p:pRg st="5" end="5"/>
                                            </p:txEl>
                                          </p:spTgt>
                                        </p:tgtEl>
                                        <p:attrNameLst>
                                          <p:attrName>style.color</p:attrName>
                                        </p:attrNameLst>
                                      </p:cBhvr>
                                      <p:to>
                                        <a:schemeClr val="accent2"/>
                                      </p:to>
                                    </p:animClr>
                                  </p:childTnLst>
                                </p:cTn>
                              </p:par>
                              <p:par>
                                <p:cTn id="27" presetID="3" presetClass="emph" presetSubtype="2" fill="hold" nodeType="withEffect">
                                  <p:stCondLst>
                                    <p:cond delay="0"/>
                                  </p:stCondLst>
                                  <p:childTnLst>
                                    <p:animClr clrSpc="rgb" dir="cw">
                                      <p:cBhvr override="childStyle">
                                        <p:cTn id="28" dur="1000" fill="hold"/>
                                        <p:tgtEl>
                                          <p:spTgt spid="3">
                                            <p:txEl>
                                              <p:pRg st="6" end="6"/>
                                            </p:txEl>
                                          </p:spTgt>
                                        </p:tgtEl>
                                        <p:attrNameLst>
                                          <p:attrName>style.color</p:attrName>
                                        </p:attrNameLst>
                                      </p:cBhvr>
                                      <p:to>
                                        <a:srgbClr val="FF0000"/>
                                      </p:to>
                                    </p:animClr>
                                  </p:childTnLst>
                                </p:cTn>
                              </p:par>
                              <p:par>
                                <p:cTn id="29" presetID="3" presetClass="emph" presetSubtype="2" fill="hold" nodeType="withEffect">
                                  <p:stCondLst>
                                    <p:cond delay="0"/>
                                  </p:stCondLst>
                                  <p:childTnLst>
                                    <p:animClr clrSpc="rgb" dir="cw">
                                      <p:cBhvr override="childStyle">
                                        <p:cTn id="30" dur="1000" fill="hold"/>
                                        <p:tgtEl>
                                          <p:spTgt spid="3">
                                            <p:txEl>
                                              <p:pRg st="7" end="7"/>
                                            </p:txEl>
                                          </p:spTgt>
                                        </p:tgtEl>
                                        <p:attrNameLst>
                                          <p:attrName>style.color</p:attrName>
                                        </p:attrNameLst>
                                      </p:cBhvr>
                                      <p:to>
                                        <a:schemeClr val="accent2"/>
                                      </p:to>
                                    </p:animClr>
                                  </p:childTnLst>
                                </p:cTn>
                              </p:par>
                              <p:par>
                                <p:cTn id="31" presetID="3" presetClass="emph" presetSubtype="2" fill="hold" nodeType="withEffect">
                                  <p:stCondLst>
                                    <p:cond delay="0"/>
                                  </p:stCondLst>
                                  <p:childTnLst>
                                    <p:animClr clrSpc="rgb" dir="cw">
                                      <p:cBhvr override="childStyle">
                                        <p:cTn id="32" dur="1000" fill="hold"/>
                                        <p:tgtEl>
                                          <p:spTgt spid="3">
                                            <p:txEl>
                                              <p:pRg st="8" end="8"/>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688093"/>
            <a:ext cx="7886700" cy="843855"/>
          </a:xfrm>
        </p:spPr>
        <p:txBody>
          <a:bodyPr>
            <a:normAutofit/>
          </a:bodyPr>
          <a:lstStyle/>
          <a:p>
            <a:r>
              <a:rPr lang="en-US" altLang="zh-CN" sz="3200" dirty="0" smtClean="0">
                <a:solidFill>
                  <a:schemeClr val="bg1">
                    <a:lumMod val="65000"/>
                  </a:schemeClr>
                </a:solidFill>
              </a:rPr>
              <a:t>From theory to practice</a:t>
            </a:r>
            <a:endParaRPr lang="en-US" sz="3200" dirty="0">
              <a:solidFill>
                <a:schemeClr val="bg1">
                  <a:lumMod val="65000"/>
                </a:schemeClr>
              </a:solidFill>
            </a:endParaRPr>
          </a:p>
        </p:txBody>
      </p:sp>
      <p:sp>
        <p:nvSpPr>
          <p:cNvPr id="4" name="Slide Number Placeholder 3"/>
          <p:cNvSpPr>
            <a:spLocks noGrp="1"/>
          </p:cNvSpPr>
          <p:nvPr>
            <p:ph type="sldNum" sz="quarter" idx="12"/>
          </p:nvPr>
        </p:nvSpPr>
        <p:spPr/>
        <p:txBody>
          <a:bodyPr/>
          <a:lstStyle/>
          <a:p>
            <a:fld id="{703FE3F1-97C6-4A93-B0D7-520C2E060284}" type="slidenum">
              <a:rPr lang="zh-CN" altLang="en-US" smtClean="0"/>
              <a:t>7</a:t>
            </a:fld>
            <a:endParaRPr lang="zh-CN" altLang="en-US"/>
          </a:p>
        </p:txBody>
      </p:sp>
      <p:sp>
        <p:nvSpPr>
          <p:cNvPr id="5" name="Rectangle 4"/>
          <p:cNvSpPr/>
          <p:nvPr/>
        </p:nvSpPr>
        <p:spPr>
          <a:xfrm>
            <a:off x="0" y="1"/>
            <a:ext cx="9144000" cy="2581573"/>
          </a:xfrm>
          <a:prstGeom prst="rect">
            <a:avLst/>
          </a:prstGeom>
          <a:solidFill>
            <a:srgbClr val="BB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itle 1"/>
          <p:cNvSpPr txBox="1">
            <a:spLocks/>
          </p:cNvSpPr>
          <p:nvPr/>
        </p:nvSpPr>
        <p:spPr>
          <a:xfrm>
            <a:off x="623888" y="1949351"/>
            <a:ext cx="7886700" cy="55721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dirty="0" smtClean="0">
                <a:solidFill>
                  <a:schemeClr val="bg1"/>
                </a:solidFill>
                <a:latin typeface="Calibri"/>
                <a:cs typeface="Calibri"/>
              </a:rPr>
              <a:t>Q2:</a:t>
            </a:r>
            <a:r>
              <a:rPr lang="zh-CN" altLang="en-US" dirty="0" smtClean="0">
                <a:solidFill>
                  <a:schemeClr val="bg1"/>
                </a:solidFill>
                <a:latin typeface="Calibri"/>
                <a:cs typeface="Calibri"/>
              </a:rPr>
              <a:t> </a:t>
            </a:r>
            <a:r>
              <a:rPr lang="en-US" altLang="zh-CN" dirty="0" smtClean="0">
                <a:solidFill>
                  <a:schemeClr val="bg1"/>
                </a:solidFill>
                <a:latin typeface="Calibri"/>
                <a:cs typeface="Calibri"/>
              </a:rPr>
              <a:t>How to Detect? </a:t>
            </a:r>
            <a:endParaRPr lang="en-US" dirty="0">
              <a:solidFill>
                <a:schemeClr val="bg1"/>
              </a:solidFill>
              <a:latin typeface="Calibri"/>
              <a:cs typeface="Calibri"/>
            </a:endParaRPr>
          </a:p>
        </p:txBody>
      </p:sp>
      <p:sp>
        <p:nvSpPr>
          <p:cNvPr id="2" name="Date Placeholder 1"/>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878553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Handoff </a:t>
            </a:r>
            <a:r>
              <a:rPr lang="en-US" dirty="0" smtClean="0"/>
              <a:t>Procedure</a:t>
            </a:r>
            <a:endParaRPr lang="en-US" dirty="0"/>
          </a:p>
        </p:txBody>
      </p:sp>
      <p:sp>
        <p:nvSpPr>
          <p:cNvPr id="76" name="Content Placeholder 75"/>
          <p:cNvSpPr>
            <a:spLocks noGrp="1"/>
          </p:cNvSpPr>
          <p:nvPr>
            <p:ph idx="1"/>
          </p:nvPr>
        </p:nvSpPr>
        <p:spPr/>
        <p:txBody>
          <a:bodyPr>
            <a:normAutofit fontScale="92500" lnSpcReduction="10000"/>
          </a:bodyPr>
          <a:lstStyle/>
          <a:p>
            <a:r>
              <a:rPr lang="en-US" altLang="zh-CN" dirty="0" smtClean="0"/>
              <a:t>3 steps: trigger-</a:t>
            </a:r>
            <a:r>
              <a:rPr lang="en-US" altLang="zh-CN" b="1" dirty="0" smtClean="0"/>
              <a:t>decision</a:t>
            </a:r>
            <a:r>
              <a:rPr lang="en-US" altLang="zh-CN" dirty="0" smtClean="0"/>
              <a:t>-execution</a:t>
            </a:r>
          </a:p>
          <a:p>
            <a:pPr marL="0" indent="0">
              <a:buNone/>
            </a:pPr>
            <a:endParaRPr lang="en-US" altLang="zh-CN" dirty="0" smtClean="0"/>
          </a:p>
          <a:p>
            <a:r>
              <a:rPr lang="en-US" altLang="zh-CN" dirty="0" smtClean="0">
                <a:solidFill>
                  <a:srgbClr val="BB0000"/>
                </a:solidFill>
              </a:rPr>
              <a:t>Configurable</a:t>
            </a:r>
          </a:p>
          <a:p>
            <a:pPr lvl="1"/>
            <a:r>
              <a:rPr lang="en-US" altLang="zh-CN" dirty="0" smtClean="0"/>
              <a:t>Versatile </a:t>
            </a:r>
          </a:p>
          <a:p>
            <a:pPr marL="457200" lvl="1" indent="0">
              <a:buNone/>
            </a:pPr>
            <a:r>
              <a:rPr lang="en-US" altLang="zh-CN" dirty="0" smtClean="0"/>
              <a:t>handoff goals</a:t>
            </a:r>
          </a:p>
          <a:p>
            <a:pPr lvl="2"/>
            <a:r>
              <a:rPr lang="en-US" dirty="0" smtClean="0"/>
              <a:t>Idle</a:t>
            </a:r>
            <a:r>
              <a:rPr lang="en-US" dirty="0"/>
              <a:t>-</a:t>
            </a:r>
            <a:r>
              <a:rPr lang="en-US" dirty="0" smtClean="0"/>
              <a:t>state</a:t>
            </a:r>
          </a:p>
          <a:p>
            <a:pPr lvl="2"/>
            <a:r>
              <a:rPr lang="en-US" dirty="0" smtClean="0"/>
              <a:t>active</a:t>
            </a:r>
            <a:r>
              <a:rPr lang="en-US" dirty="0"/>
              <a:t>-</a:t>
            </a:r>
            <a:r>
              <a:rPr lang="en-US" dirty="0" smtClean="0"/>
              <a:t>state </a:t>
            </a:r>
          </a:p>
          <a:p>
            <a:pPr marL="914400" lvl="2" indent="0">
              <a:buNone/>
            </a:pPr>
            <a:r>
              <a:rPr lang="en-US" altLang="zh-CN" dirty="0" smtClean="0"/>
              <a:t>E.g. seamless</a:t>
            </a:r>
          </a:p>
          <a:p>
            <a:pPr marL="914400" lvl="2" indent="0">
              <a:buNone/>
            </a:pPr>
            <a:r>
              <a:rPr lang="en-US" altLang="zh-CN" dirty="0"/>
              <a:t>c</a:t>
            </a:r>
            <a:r>
              <a:rPr lang="en-US" altLang="zh-CN" dirty="0" smtClean="0"/>
              <a:t>onnectivity, load </a:t>
            </a:r>
          </a:p>
          <a:p>
            <a:pPr marL="914400" lvl="2" indent="0">
              <a:buNone/>
            </a:pPr>
            <a:r>
              <a:rPr lang="en-US" altLang="zh-CN" dirty="0" smtClean="0"/>
              <a:t>balancing via offloading</a:t>
            </a:r>
          </a:p>
          <a:p>
            <a:pPr lvl="2"/>
            <a:endParaRPr lang="zh-CN" altLang="en-US" dirty="0"/>
          </a:p>
          <a:p>
            <a:pPr lvl="1"/>
            <a:endParaRPr lang="zh-CN" altLang="en-US" dirty="0"/>
          </a:p>
          <a:p>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8</a:t>
            </a:fld>
            <a:endParaRPr lang="en-US"/>
          </a:p>
        </p:txBody>
      </p:sp>
      <p:sp>
        <p:nvSpPr>
          <p:cNvPr id="6" name="TextBox 83"/>
          <p:cNvSpPr txBox="1"/>
          <p:nvPr/>
        </p:nvSpPr>
        <p:spPr>
          <a:xfrm>
            <a:off x="3271482" y="2067164"/>
            <a:ext cx="2224470" cy="2693045"/>
          </a:xfrm>
          <a:prstGeom prst="rect">
            <a:avLst/>
          </a:prstGeom>
          <a:noFill/>
          <a:ln>
            <a:solidFill>
              <a:schemeClr val="tx1"/>
            </a:solidFill>
            <a:prstDash val="dash"/>
          </a:ln>
        </p:spPr>
        <p:txBody>
          <a:bodyPr wrap="square" rtlCol="0">
            <a:spAutoFit/>
          </a:bodyPr>
          <a:lstStyle/>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p:txBody>
      </p:sp>
      <p:sp>
        <p:nvSpPr>
          <p:cNvPr id="7" name="椭圆 172"/>
          <p:cNvSpPr/>
          <p:nvPr/>
        </p:nvSpPr>
        <p:spPr>
          <a:xfrm>
            <a:off x="3070891" y="3795028"/>
            <a:ext cx="3230486" cy="775291"/>
          </a:xfrm>
          <a:prstGeom prst="ellipse">
            <a:avLst/>
          </a:prstGeom>
          <a:solidFill>
            <a:srgbClr val="15ADEB">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a:cs typeface="Times New Roman"/>
            </a:endParaRPr>
          </a:p>
        </p:txBody>
      </p:sp>
      <p:sp>
        <p:nvSpPr>
          <p:cNvPr id="18" name="TextBox 83"/>
          <p:cNvSpPr txBox="1"/>
          <p:nvPr/>
        </p:nvSpPr>
        <p:spPr>
          <a:xfrm>
            <a:off x="3917106" y="4197290"/>
            <a:ext cx="946844" cy="400110"/>
          </a:xfrm>
          <a:prstGeom prst="rect">
            <a:avLst/>
          </a:prstGeom>
          <a:noFill/>
        </p:spPr>
        <p:txBody>
          <a:bodyPr wrap="none" rtlCol="0">
            <a:spAutoFit/>
          </a:bodyPr>
          <a:lstStyle/>
          <a:p>
            <a:r>
              <a:rPr lang="en-US" sz="2000" b="1" dirty="0">
                <a:latin typeface="Times New Roman"/>
                <a:cs typeface="Times New Roman"/>
              </a:rPr>
              <a:t>  </a:t>
            </a:r>
            <a:r>
              <a:rPr lang="en-US" sz="2000" b="1" dirty="0" smtClean="0">
                <a:latin typeface="Times New Roman"/>
                <a:cs typeface="Times New Roman"/>
              </a:rPr>
              <a:t>Cell 1</a:t>
            </a:r>
            <a:endParaRPr lang="en-US" sz="2000" b="1" dirty="0">
              <a:latin typeface="Times New Roman"/>
              <a:cs typeface="Times New Roman"/>
            </a:endParaRPr>
          </a:p>
        </p:txBody>
      </p:sp>
      <p:sp>
        <p:nvSpPr>
          <p:cNvPr id="19" name="Freeform 109"/>
          <p:cNvSpPr>
            <a:spLocks/>
          </p:cNvSpPr>
          <p:nvPr/>
        </p:nvSpPr>
        <p:spPr bwMode="auto">
          <a:xfrm rot="5400000" flipH="1">
            <a:off x="5714480" y="2318160"/>
            <a:ext cx="124059" cy="2330816"/>
          </a:xfrm>
          <a:custGeom>
            <a:avLst/>
            <a:gdLst>
              <a:gd name="T0" fmla="*/ 171370631 w 476"/>
              <a:gd name="T1" fmla="*/ 1461690407 h 580"/>
              <a:gd name="T2" fmla="*/ 1189513842 w 476"/>
              <a:gd name="T3" fmla="*/ 816530480 h 580"/>
              <a:gd name="T4" fmla="*/ 0 w 476"/>
              <a:gd name="T5" fmla="*/ 0 h 580"/>
              <a:gd name="T6" fmla="*/ 0 60000 65536"/>
              <a:gd name="T7" fmla="*/ 0 60000 65536"/>
              <a:gd name="T8" fmla="*/ 0 60000 65536"/>
              <a:gd name="T9" fmla="*/ 0 w 476"/>
              <a:gd name="T10" fmla="*/ 0 h 580"/>
              <a:gd name="T11" fmla="*/ 476 w 476"/>
              <a:gd name="T12" fmla="*/ 580 h 580"/>
            </a:gdLst>
            <a:ahLst/>
            <a:cxnLst>
              <a:cxn ang="T6">
                <a:pos x="T0" y="T1"/>
              </a:cxn>
              <a:cxn ang="T7">
                <a:pos x="T2" y="T3"/>
              </a:cxn>
              <a:cxn ang="T8">
                <a:pos x="T4" y="T5"/>
              </a:cxn>
            </a:cxnLst>
            <a:rect l="T9" t="T10" r="T11" b="T12"/>
            <a:pathLst>
              <a:path w="476" h="580">
                <a:moveTo>
                  <a:pt x="68" y="580"/>
                </a:moveTo>
                <a:cubicBezTo>
                  <a:pt x="135" y="537"/>
                  <a:pt x="468" y="380"/>
                  <a:pt x="472" y="324"/>
                </a:cubicBezTo>
                <a:cubicBezTo>
                  <a:pt x="476" y="268"/>
                  <a:pt x="98" y="67"/>
                  <a:pt x="0" y="0"/>
                </a:cubicBezTo>
              </a:path>
            </a:pathLst>
          </a:custGeom>
          <a:noFill/>
          <a:ln w="57150" cmpd="sng">
            <a:solidFill>
              <a:srgbClr val="FF0000"/>
            </a:solidFill>
            <a:round/>
            <a:headEnd type="none" w="med" len="med"/>
            <a:tailEnd type="triangle" w="med" len="med"/>
          </a:ln>
        </p:spPr>
        <p:txBody>
          <a:bodyPr/>
          <a:lstStyle/>
          <a:p>
            <a:endParaRPr lang="en-US"/>
          </a:p>
        </p:txBody>
      </p:sp>
      <p:grpSp>
        <p:nvGrpSpPr>
          <p:cNvPr id="20" name="Group 87"/>
          <p:cNvGrpSpPr>
            <a:grpSpLocks/>
          </p:cNvGrpSpPr>
          <p:nvPr/>
        </p:nvGrpSpPr>
        <p:grpSpPr bwMode="auto">
          <a:xfrm>
            <a:off x="4807615" y="2514749"/>
            <a:ext cx="298450" cy="338138"/>
            <a:chOff x="3312" y="2598"/>
            <a:chExt cx="188" cy="213"/>
          </a:xfrm>
        </p:grpSpPr>
        <p:sp>
          <p:nvSpPr>
            <p:cNvPr id="21"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solidFill>
                  <a:srgbClr val="3366FF"/>
                </a:solidFill>
              </a:endParaRPr>
            </a:p>
          </p:txBody>
        </p:sp>
        <p:sp>
          <p:nvSpPr>
            <p:cNvPr id="22"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a:solidFill>
                    <a:srgbClr val="FF0000"/>
                  </a:solidFill>
                  <a:latin typeface="Arial" pitchFamily="34" charset="0"/>
                </a:rPr>
                <a:t>2</a:t>
              </a:r>
            </a:p>
          </p:txBody>
        </p:sp>
      </p:grpSp>
      <p:sp>
        <p:nvSpPr>
          <p:cNvPr id="23" name="Decision 22"/>
          <p:cNvSpPr/>
          <p:nvPr/>
        </p:nvSpPr>
        <p:spPr>
          <a:xfrm>
            <a:off x="4676370" y="2457688"/>
            <a:ext cx="584872" cy="450556"/>
          </a:xfrm>
          <a:prstGeom prst="flowChartDecision">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latin typeface="Times New Roman"/>
              <a:cs typeface="Times New Roman"/>
            </a:endParaRPr>
          </a:p>
        </p:txBody>
      </p:sp>
      <p:sp>
        <p:nvSpPr>
          <p:cNvPr id="24" name="Rectangle 23"/>
          <p:cNvSpPr/>
          <p:nvPr/>
        </p:nvSpPr>
        <p:spPr>
          <a:xfrm>
            <a:off x="4472768" y="2103680"/>
            <a:ext cx="1039392" cy="400110"/>
          </a:xfrm>
          <a:prstGeom prst="rect">
            <a:avLst/>
          </a:prstGeom>
        </p:spPr>
        <p:txBody>
          <a:bodyPr wrap="none">
            <a:spAutoFit/>
          </a:bodyPr>
          <a:lstStyle/>
          <a:p>
            <a:pPr algn="ctr"/>
            <a:r>
              <a:rPr lang="en-US" sz="2000" dirty="0" smtClean="0">
                <a:solidFill>
                  <a:srgbClr val="3366FF"/>
                </a:solidFill>
                <a:latin typeface="Times New Roman"/>
                <a:cs typeface="Times New Roman"/>
              </a:rPr>
              <a:t>decision</a:t>
            </a:r>
            <a:endParaRPr lang="en-US" sz="2000" dirty="0">
              <a:solidFill>
                <a:srgbClr val="3366FF"/>
              </a:solidFill>
              <a:latin typeface="Times New Roman"/>
              <a:cs typeface="Times New Roman"/>
            </a:endParaRPr>
          </a:p>
        </p:txBody>
      </p:sp>
      <p:sp>
        <p:nvSpPr>
          <p:cNvPr id="25" name="Line 121"/>
          <p:cNvSpPr>
            <a:spLocks noChangeShapeType="1"/>
          </p:cNvSpPr>
          <p:nvPr/>
        </p:nvSpPr>
        <p:spPr bwMode="auto">
          <a:xfrm>
            <a:off x="5261243" y="2682965"/>
            <a:ext cx="313848" cy="1461"/>
          </a:xfrm>
          <a:prstGeom prst="line">
            <a:avLst/>
          </a:prstGeom>
          <a:noFill/>
          <a:ln w="38100" cmpd="sng">
            <a:solidFill>
              <a:srgbClr val="0000FF"/>
            </a:solidFill>
            <a:prstDash val="solid"/>
            <a:round/>
            <a:headEnd/>
            <a:tailEnd type="triangle" w="med" len="med"/>
          </a:ln>
        </p:spPr>
        <p:txBody>
          <a:bodyPr wrap="none"/>
          <a:lstStyle/>
          <a:p>
            <a:endParaRPr lang="en-US" dirty="0">
              <a:solidFill>
                <a:srgbClr val="3366FF"/>
              </a:solidFill>
              <a:latin typeface="Times New Roman"/>
              <a:cs typeface="Times New Roman"/>
            </a:endParaRPr>
          </a:p>
        </p:txBody>
      </p:sp>
      <p:grpSp>
        <p:nvGrpSpPr>
          <p:cNvPr id="26" name="Group 25"/>
          <p:cNvGrpSpPr/>
          <p:nvPr/>
        </p:nvGrpSpPr>
        <p:grpSpPr>
          <a:xfrm>
            <a:off x="3303626" y="2278335"/>
            <a:ext cx="946963" cy="802994"/>
            <a:chOff x="296236" y="1116047"/>
            <a:chExt cx="946963" cy="802994"/>
          </a:xfrm>
        </p:grpSpPr>
        <p:sp>
          <p:nvSpPr>
            <p:cNvPr id="27" name="Vertical Scroll 26"/>
            <p:cNvSpPr/>
            <p:nvPr/>
          </p:nvSpPr>
          <p:spPr>
            <a:xfrm>
              <a:off x="337699" y="1116047"/>
              <a:ext cx="905500" cy="802994"/>
            </a:xfrm>
            <a:prstGeom prst="verticalScroll">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3366FF"/>
                </a:solidFill>
                <a:latin typeface="Times New Roman"/>
                <a:cs typeface="Times New Roman"/>
              </a:endParaRPr>
            </a:p>
            <a:p>
              <a:pPr algn="ctr"/>
              <a:endParaRPr lang="en-US" dirty="0">
                <a:solidFill>
                  <a:srgbClr val="3366FF"/>
                </a:solidFill>
                <a:latin typeface="Times New Roman"/>
                <a:cs typeface="Times New Roman"/>
              </a:endParaRPr>
            </a:p>
          </p:txBody>
        </p:sp>
        <p:sp>
          <p:nvSpPr>
            <p:cNvPr id="28" name="Rectangle 27"/>
            <p:cNvSpPr/>
            <p:nvPr/>
          </p:nvSpPr>
          <p:spPr>
            <a:xfrm>
              <a:off x="296236" y="1132979"/>
              <a:ext cx="930802" cy="707886"/>
            </a:xfrm>
            <a:prstGeom prst="rect">
              <a:avLst/>
            </a:prstGeom>
            <a:ln>
              <a:noFill/>
            </a:ln>
          </p:spPr>
          <p:txBody>
            <a:bodyPr wrap="square">
              <a:spAutoFit/>
            </a:bodyPr>
            <a:lstStyle/>
            <a:p>
              <a:pPr algn="ctr"/>
              <a:r>
                <a:rPr lang="en-US" sz="2000" dirty="0">
                  <a:solidFill>
                    <a:srgbClr val="3366FF"/>
                  </a:solidFill>
                  <a:latin typeface="Times New Roman"/>
                  <a:cs typeface="Times New Roman"/>
                </a:rPr>
                <a:t>rules</a:t>
              </a:r>
            </a:p>
            <a:p>
              <a:pPr algn="ctr"/>
              <a:r>
                <a:rPr lang="en-US" sz="2000" dirty="0" err="1">
                  <a:solidFill>
                    <a:srgbClr val="3366FF"/>
                  </a:solidFill>
                  <a:latin typeface="Times New Roman"/>
                  <a:cs typeface="Times New Roman"/>
                </a:rPr>
                <a:t>paras</a:t>
              </a:r>
              <a:endParaRPr lang="en-US" sz="2000" dirty="0">
                <a:solidFill>
                  <a:srgbClr val="3366FF"/>
                </a:solidFill>
                <a:latin typeface="Times New Roman"/>
                <a:cs typeface="Times New Roman"/>
              </a:endParaRPr>
            </a:p>
          </p:txBody>
        </p:sp>
      </p:grpSp>
      <p:sp>
        <p:nvSpPr>
          <p:cNvPr id="29" name="Rectangle 28"/>
          <p:cNvSpPr/>
          <p:nvPr/>
        </p:nvSpPr>
        <p:spPr>
          <a:xfrm>
            <a:off x="4435288" y="2834689"/>
            <a:ext cx="711653" cy="400110"/>
          </a:xfrm>
          <a:prstGeom prst="rect">
            <a:avLst/>
          </a:prstGeom>
        </p:spPr>
        <p:txBody>
          <a:bodyPr wrap="none">
            <a:spAutoFit/>
          </a:bodyPr>
          <a:lstStyle/>
          <a:p>
            <a:pPr algn="ctr"/>
            <a:r>
              <a:rPr lang="en-US" sz="2000" dirty="0" err="1" smtClean="0">
                <a:solidFill>
                  <a:srgbClr val="3366FF"/>
                </a:solidFill>
                <a:latin typeface="Times New Roman"/>
                <a:cs typeface="Times New Roman"/>
              </a:rPr>
              <a:t>meas</a:t>
            </a:r>
            <a:endParaRPr lang="en-US" sz="2000" dirty="0">
              <a:solidFill>
                <a:srgbClr val="3366FF"/>
              </a:solidFill>
              <a:latin typeface="Times New Roman"/>
              <a:cs typeface="Times New Roman"/>
            </a:endParaRPr>
          </a:p>
        </p:txBody>
      </p:sp>
      <p:cxnSp>
        <p:nvCxnSpPr>
          <p:cNvPr id="30" name="Straight Connector 66"/>
          <p:cNvCxnSpPr/>
          <p:nvPr/>
        </p:nvCxnSpPr>
        <p:spPr>
          <a:xfrm>
            <a:off x="4150215" y="2679832"/>
            <a:ext cx="526155" cy="3134"/>
          </a:xfrm>
          <a:prstGeom prst="straightConnector1">
            <a:avLst/>
          </a:prstGeom>
          <a:ln w="38100" cmpd="sng">
            <a:solidFill>
              <a:srgbClr val="0000FF"/>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66"/>
          <p:cNvCxnSpPr/>
          <p:nvPr/>
        </p:nvCxnSpPr>
        <p:spPr>
          <a:xfrm rot="5400000" flipH="1" flipV="1">
            <a:off x="4364884" y="2866109"/>
            <a:ext cx="459850" cy="366321"/>
          </a:xfrm>
          <a:prstGeom prst="bentConnector3">
            <a:avLst>
              <a:gd name="adj1" fmla="val 99712"/>
            </a:avLst>
          </a:prstGeom>
          <a:ln w="38100" cmpd="sng">
            <a:solidFill>
              <a:srgbClr val="0000FF"/>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2" name="椭圆 172"/>
          <p:cNvSpPr/>
          <p:nvPr/>
        </p:nvSpPr>
        <p:spPr>
          <a:xfrm>
            <a:off x="5106065" y="3813307"/>
            <a:ext cx="3109266" cy="775291"/>
          </a:xfrm>
          <a:prstGeom prst="ellipse">
            <a:avLst/>
          </a:prstGeom>
          <a:solidFill>
            <a:srgbClr val="92D050">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a:cs typeface="Times New Roman"/>
            </a:endParaRPr>
          </a:p>
        </p:txBody>
      </p:sp>
      <p:sp>
        <p:nvSpPr>
          <p:cNvPr id="43" name="TextBox 83"/>
          <p:cNvSpPr txBox="1"/>
          <p:nvPr/>
        </p:nvSpPr>
        <p:spPr>
          <a:xfrm>
            <a:off x="6629974" y="4202132"/>
            <a:ext cx="946844" cy="400110"/>
          </a:xfrm>
          <a:prstGeom prst="rect">
            <a:avLst/>
          </a:prstGeom>
          <a:noFill/>
        </p:spPr>
        <p:txBody>
          <a:bodyPr wrap="none" rtlCol="0">
            <a:spAutoFit/>
          </a:bodyPr>
          <a:lstStyle/>
          <a:p>
            <a:r>
              <a:rPr lang="en-US" altLang="zh-CN" sz="2000" b="1" dirty="0" smtClean="0">
                <a:latin typeface="Times New Roman"/>
                <a:cs typeface="Times New Roman"/>
              </a:rPr>
              <a:t>  Cell 2</a:t>
            </a:r>
            <a:endParaRPr lang="en-US" sz="2000" b="1" dirty="0">
              <a:latin typeface="Times New Roman"/>
              <a:cs typeface="Times New Roman"/>
            </a:endParaRPr>
          </a:p>
        </p:txBody>
      </p:sp>
      <p:grpSp>
        <p:nvGrpSpPr>
          <p:cNvPr id="44" name="Group 87"/>
          <p:cNvGrpSpPr>
            <a:grpSpLocks/>
          </p:cNvGrpSpPr>
          <p:nvPr/>
        </p:nvGrpSpPr>
        <p:grpSpPr bwMode="auto">
          <a:xfrm>
            <a:off x="5584880" y="3063055"/>
            <a:ext cx="298450" cy="338138"/>
            <a:chOff x="3312" y="2598"/>
            <a:chExt cx="188" cy="213"/>
          </a:xfrm>
        </p:grpSpPr>
        <p:sp>
          <p:nvSpPr>
            <p:cNvPr id="45"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p>
          </p:txBody>
        </p:sp>
        <p:sp>
          <p:nvSpPr>
            <p:cNvPr id="46"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a:solidFill>
                    <a:srgbClr val="FF0000"/>
                  </a:solidFill>
                  <a:latin typeface="Arial" pitchFamily="34" charset="0"/>
                </a:rPr>
                <a:t>3</a:t>
              </a:r>
            </a:p>
          </p:txBody>
        </p:sp>
      </p:grpSp>
      <p:cxnSp>
        <p:nvCxnSpPr>
          <p:cNvPr id="47" name="Straight Connector 66"/>
          <p:cNvCxnSpPr/>
          <p:nvPr/>
        </p:nvCxnSpPr>
        <p:spPr>
          <a:xfrm>
            <a:off x="4762189" y="3777168"/>
            <a:ext cx="1277554" cy="561449"/>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66"/>
          <p:cNvCxnSpPr/>
          <p:nvPr/>
        </p:nvCxnSpPr>
        <p:spPr>
          <a:xfrm>
            <a:off x="4638270" y="3903222"/>
            <a:ext cx="1401473" cy="625895"/>
          </a:xfrm>
          <a:prstGeom prst="line">
            <a:avLst/>
          </a:prstGeom>
          <a:ln w="38100" cmpd="sng">
            <a:solidFill>
              <a:srgbClr val="000000"/>
            </a:solidFill>
            <a:prstDash val="sysDot"/>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49" name="Group 87"/>
          <p:cNvGrpSpPr>
            <a:grpSpLocks/>
          </p:cNvGrpSpPr>
          <p:nvPr/>
        </p:nvGrpSpPr>
        <p:grpSpPr bwMode="auto">
          <a:xfrm>
            <a:off x="5083840" y="3676759"/>
            <a:ext cx="298450" cy="338138"/>
            <a:chOff x="3312" y="2598"/>
            <a:chExt cx="188" cy="213"/>
          </a:xfrm>
        </p:grpSpPr>
        <p:sp>
          <p:nvSpPr>
            <p:cNvPr id="50"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latin typeface="Times New Roman"/>
                <a:cs typeface="Times New Roman"/>
              </a:endParaRPr>
            </a:p>
          </p:txBody>
        </p:sp>
        <p:sp>
          <p:nvSpPr>
            <p:cNvPr id="51"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smtClean="0">
                  <a:solidFill>
                    <a:srgbClr val="FF0000"/>
                  </a:solidFill>
                  <a:latin typeface="Times New Roman"/>
                  <a:cs typeface="Times New Roman"/>
                </a:rPr>
                <a:t>1</a:t>
              </a:r>
              <a:endParaRPr lang="en-US" sz="1600" dirty="0">
                <a:solidFill>
                  <a:srgbClr val="FF0000"/>
                </a:solidFill>
                <a:latin typeface="Times New Roman"/>
                <a:cs typeface="Times New Roman"/>
              </a:endParaRPr>
            </a:p>
          </p:txBody>
        </p:sp>
      </p:grpSp>
      <p:sp>
        <p:nvSpPr>
          <p:cNvPr id="52" name="Rectangle 51"/>
          <p:cNvSpPr/>
          <p:nvPr/>
        </p:nvSpPr>
        <p:spPr>
          <a:xfrm>
            <a:off x="3257628" y="1671916"/>
            <a:ext cx="2355257" cy="369332"/>
          </a:xfrm>
          <a:prstGeom prst="rect">
            <a:avLst/>
          </a:prstGeom>
        </p:spPr>
        <p:txBody>
          <a:bodyPr wrap="none">
            <a:spAutoFit/>
          </a:bodyPr>
          <a:lstStyle/>
          <a:p>
            <a:r>
              <a:rPr lang="en-US" altLang="zh-CN" b="1" dirty="0" smtClean="0">
                <a:solidFill>
                  <a:srgbClr val="3366FF"/>
                </a:solidFill>
                <a:latin typeface="Times New Roman"/>
                <a:cs typeface="Times New Roman"/>
              </a:rPr>
              <a:t>Handoff decision@C1</a:t>
            </a:r>
            <a:endParaRPr lang="en-US" b="1" dirty="0">
              <a:solidFill>
                <a:srgbClr val="3366FF"/>
              </a:solidFill>
              <a:latin typeface="Times New Roman"/>
              <a:cs typeface="Times New Roman"/>
            </a:endParaRPr>
          </a:p>
        </p:txBody>
      </p:sp>
      <p:pic>
        <p:nvPicPr>
          <p:cNvPr id="82" name="Picture 364" descr="iphone_stylized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531" y="4193402"/>
            <a:ext cx="318655" cy="528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 name="Picture 77"/>
          <p:cNvPicPr>
            <a:picLocks noChangeAspect="1"/>
          </p:cNvPicPr>
          <p:nvPr/>
        </p:nvPicPr>
        <p:blipFill>
          <a:blip r:embed="rId4"/>
          <a:stretch>
            <a:fillRect/>
          </a:stretch>
        </p:blipFill>
        <p:spPr>
          <a:xfrm>
            <a:off x="6854424" y="3210672"/>
            <a:ext cx="425724" cy="962136"/>
          </a:xfrm>
          <a:prstGeom prst="rect">
            <a:avLst/>
          </a:prstGeom>
        </p:spPr>
      </p:pic>
      <p:pic>
        <p:nvPicPr>
          <p:cNvPr id="80" name="Picture 79"/>
          <p:cNvPicPr>
            <a:picLocks noChangeAspect="1"/>
          </p:cNvPicPr>
          <p:nvPr/>
        </p:nvPicPr>
        <p:blipFill>
          <a:blip r:embed="rId5"/>
          <a:stretch>
            <a:fillRect/>
          </a:stretch>
        </p:blipFill>
        <p:spPr>
          <a:xfrm>
            <a:off x="4202901" y="3234799"/>
            <a:ext cx="425724" cy="962136"/>
          </a:xfrm>
          <a:prstGeom prst="rect">
            <a:avLst/>
          </a:prstGeom>
        </p:spPr>
      </p:pic>
    </p:spTree>
    <p:extLst>
      <p:ext uri="{BB962C8B-B14F-4D97-AF65-F5344CB8AC3E}">
        <p14:creationId xmlns:p14="http://schemas.microsoft.com/office/powerpoint/2010/main" val="342392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strips(downRight)">
                                      <p:cBhvr>
                                        <p:cTn id="7" dur="500"/>
                                        <p:tgtEl>
                                          <p:spTgt spid="48"/>
                                        </p:tgtEl>
                                      </p:cBhvr>
                                    </p:animEffect>
                                  </p:childTnLst>
                                </p:cTn>
                              </p:par>
                            </p:childTnLst>
                          </p:cTn>
                        </p:par>
                        <p:par>
                          <p:cTn id="8" fill="hold">
                            <p:stCondLst>
                              <p:cond delay="500"/>
                            </p:stCondLst>
                            <p:childTnLst>
                              <p:par>
                                <p:cTn id="9" presetID="18" presetClass="entr" presetSubtype="9"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strips(upLeft)">
                                      <p:cBhvr>
                                        <p:cTn id="11" dur="500"/>
                                        <p:tgtEl>
                                          <p:spTgt spid="47"/>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dissolve">
                                      <p:cBhvr>
                                        <p:cTn id="18" dur="500"/>
                                        <p:tgtEl>
                                          <p:spTgt spid="3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dissolv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dissolve">
                                      <p:cBhvr>
                                        <p:cTn id="26" dur="500"/>
                                        <p:tgtEl>
                                          <p:spTgt spid="26"/>
                                        </p:tgtEl>
                                      </p:cBhvr>
                                    </p:animEffect>
                                  </p:childTnLst>
                                </p:cTn>
                              </p:par>
                              <p:par>
                                <p:cTn id="27" presetID="9"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childTnLst>
                          </p:cTn>
                        </p:par>
                        <p:par>
                          <p:cTn id="34" fill="hold">
                            <p:stCondLst>
                              <p:cond delay="1000"/>
                            </p:stCondLst>
                            <p:childTnLst>
                              <p:par>
                                <p:cTn id="35" presetID="9"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par>
                          <p:cTn id="38" fill="hold">
                            <p:stCondLst>
                              <p:cond delay="1500"/>
                            </p:stCondLst>
                            <p:childTnLst>
                              <p:par>
                                <p:cTn id="39" presetID="9"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dissolv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strips(downRight)">
                                      <p:cBhvr>
                                        <p:cTn id="46" dur="500"/>
                                        <p:tgtEl>
                                          <p:spTgt spid="19"/>
                                        </p:tgtEl>
                                      </p:cBhvr>
                                    </p:animEffect>
                                  </p:childTnLst>
                                </p:cTn>
                              </p:par>
                              <p:par>
                                <p:cTn id="47" presetID="18" presetClass="entr" presetSubtype="12"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strips(down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6">
                                            <p:txEl>
                                              <p:pRg st="2" end="2"/>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76">
                                            <p:txEl>
                                              <p:pRg st="3" end="3"/>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76">
                                            <p:txEl>
                                              <p:pRg st="4" end="4"/>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76">
                                            <p:txEl>
                                              <p:pRg st="5" end="5"/>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76">
                                            <p:txEl>
                                              <p:pRg st="6" end="6"/>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6">
                                            <p:txEl>
                                              <p:pRg st="7" end="7"/>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76">
                                            <p:txEl>
                                              <p:pRg st="8" end="8"/>
                                            </p:txEl>
                                          </p:spTgt>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7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p:bldP spid="25"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Handoff </a:t>
            </a:r>
            <a:r>
              <a:rPr lang="en-US" dirty="0" smtClean="0"/>
              <a:t>Procedure</a:t>
            </a:r>
            <a:endParaRPr lang="en-US" dirty="0"/>
          </a:p>
        </p:txBody>
      </p:sp>
      <p:sp>
        <p:nvSpPr>
          <p:cNvPr id="76" name="Content Placeholder 75"/>
          <p:cNvSpPr>
            <a:spLocks noGrp="1"/>
          </p:cNvSpPr>
          <p:nvPr>
            <p:ph idx="1"/>
          </p:nvPr>
        </p:nvSpPr>
        <p:spPr/>
        <p:txBody>
          <a:bodyPr>
            <a:normAutofit lnSpcReduction="10000"/>
          </a:bodyPr>
          <a:lstStyle/>
          <a:p>
            <a:r>
              <a:rPr lang="en-US" altLang="zh-CN" dirty="0" smtClean="0"/>
              <a:t>3 steps: trigger-</a:t>
            </a:r>
            <a:r>
              <a:rPr lang="en-US" altLang="zh-CN" b="1" dirty="0" smtClean="0"/>
              <a:t>decision</a:t>
            </a:r>
            <a:r>
              <a:rPr lang="en-US" altLang="zh-CN" dirty="0" smtClean="0"/>
              <a:t>-execution</a:t>
            </a:r>
          </a:p>
          <a:p>
            <a:endParaRPr lang="en-US" altLang="zh-CN" dirty="0" smtClean="0"/>
          </a:p>
          <a:p>
            <a:r>
              <a:rPr lang="en-US" altLang="zh-CN" dirty="0" smtClean="0">
                <a:solidFill>
                  <a:srgbClr val="BB0000"/>
                </a:solidFill>
              </a:rPr>
              <a:t>Configurable</a:t>
            </a:r>
          </a:p>
          <a:p>
            <a:pPr lvl="1"/>
            <a:r>
              <a:rPr lang="en-US" altLang="zh-CN" dirty="0" smtClean="0"/>
              <a:t>Versatile </a:t>
            </a:r>
          </a:p>
          <a:p>
            <a:pPr marL="457200" lvl="1" indent="0">
              <a:buNone/>
            </a:pPr>
            <a:r>
              <a:rPr lang="en-US" altLang="zh-CN" dirty="0" smtClean="0"/>
              <a:t>handoff goals</a:t>
            </a:r>
          </a:p>
          <a:p>
            <a:pPr marL="457200" lvl="1" indent="0">
              <a:buNone/>
            </a:pPr>
            <a:endParaRPr lang="zh-CN" altLang="en-US" dirty="0"/>
          </a:p>
          <a:p>
            <a:r>
              <a:rPr lang="en-US" altLang="zh-CN" dirty="0" smtClean="0">
                <a:solidFill>
                  <a:srgbClr val="BB0000"/>
                </a:solidFill>
              </a:rPr>
              <a:t>Distributed</a:t>
            </a:r>
          </a:p>
          <a:p>
            <a:pPr lvl="1"/>
            <a:r>
              <a:rPr lang="en-US" altLang="zh-CN" dirty="0" smtClean="0">
                <a:solidFill>
                  <a:srgbClr val="000000"/>
                </a:solidFill>
              </a:rPr>
              <a:t>Local decision &amp;</a:t>
            </a:r>
          </a:p>
          <a:p>
            <a:pPr marL="457200" lvl="1" indent="0">
              <a:buNone/>
            </a:pPr>
            <a:r>
              <a:rPr lang="en-US" altLang="zh-CN" dirty="0" smtClean="0">
                <a:solidFill>
                  <a:srgbClr val="000000"/>
                </a:solidFill>
              </a:rPr>
              <a:t>configurations</a:t>
            </a:r>
          </a:p>
          <a:p>
            <a:pPr lvl="1"/>
            <a:endParaRPr lang="zh-CN" altLang="en-US" dirty="0"/>
          </a:p>
          <a:p>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9</a:t>
            </a:fld>
            <a:endParaRPr lang="en-US"/>
          </a:p>
        </p:txBody>
      </p:sp>
      <p:sp>
        <p:nvSpPr>
          <p:cNvPr id="6" name="TextBox 83"/>
          <p:cNvSpPr txBox="1"/>
          <p:nvPr/>
        </p:nvSpPr>
        <p:spPr>
          <a:xfrm>
            <a:off x="3271482" y="2067164"/>
            <a:ext cx="2224470" cy="2693045"/>
          </a:xfrm>
          <a:prstGeom prst="rect">
            <a:avLst/>
          </a:prstGeom>
          <a:noFill/>
          <a:ln>
            <a:solidFill>
              <a:schemeClr val="tx1"/>
            </a:solidFill>
            <a:prstDash val="dash"/>
          </a:ln>
        </p:spPr>
        <p:txBody>
          <a:bodyPr wrap="square" rtlCol="0">
            <a:spAutoFit/>
          </a:bodyPr>
          <a:lstStyle/>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p:txBody>
      </p:sp>
      <p:sp>
        <p:nvSpPr>
          <p:cNvPr id="7" name="椭圆 172"/>
          <p:cNvSpPr/>
          <p:nvPr/>
        </p:nvSpPr>
        <p:spPr>
          <a:xfrm>
            <a:off x="3070891" y="3795028"/>
            <a:ext cx="3230486" cy="775291"/>
          </a:xfrm>
          <a:prstGeom prst="ellipse">
            <a:avLst/>
          </a:prstGeom>
          <a:solidFill>
            <a:srgbClr val="15ADEB">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a:cs typeface="Times New Roman"/>
            </a:endParaRPr>
          </a:p>
        </p:txBody>
      </p:sp>
      <p:sp>
        <p:nvSpPr>
          <p:cNvPr id="18" name="TextBox 83"/>
          <p:cNvSpPr txBox="1"/>
          <p:nvPr/>
        </p:nvSpPr>
        <p:spPr>
          <a:xfrm>
            <a:off x="3917106" y="4197290"/>
            <a:ext cx="946844" cy="400110"/>
          </a:xfrm>
          <a:prstGeom prst="rect">
            <a:avLst/>
          </a:prstGeom>
          <a:noFill/>
        </p:spPr>
        <p:txBody>
          <a:bodyPr wrap="none" rtlCol="0">
            <a:spAutoFit/>
          </a:bodyPr>
          <a:lstStyle/>
          <a:p>
            <a:r>
              <a:rPr lang="en-US" sz="2000" b="1" dirty="0">
                <a:latin typeface="Times New Roman"/>
                <a:cs typeface="Times New Roman"/>
              </a:rPr>
              <a:t>  </a:t>
            </a:r>
            <a:r>
              <a:rPr lang="en-US" sz="2000" b="1" dirty="0" smtClean="0">
                <a:latin typeface="Times New Roman"/>
                <a:cs typeface="Times New Roman"/>
              </a:rPr>
              <a:t>Cell 1</a:t>
            </a:r>
            <a:endParaRPr lang="en-US" sz="2000" b="1" dirty="0">
              <a:latin typeface="Times New Roman"/>
              <a:cs typeface="Times New Roman"/>
            </a:endParaRPr>
          </a:p>
        </p:txBody>
      </p:sp>
      <p:sp>
        <p:nvSpPr>
          <p:cNvPr id="19" name="Freeform 109"/>
          <p:cNvSpPr>
            <a:spLocks/>
          </p:cNvSpPr>
          <p:nvPr/>
        </p:nvSpPr>
        <p:spPr bwMode="auto">
          <a:xfrm rot="5400000" flipH="1">
            <a:off x="5714480" y="2318160"/>
            <a:ext cx="124059" cy="2330816"/>
          </a:xfrm>
          <a:custGeom>
            <a:avLst/>
            <a:gdLst>
              <a:gd name="T0" fmla="*/ 171370631 w 476"/>
              <a:gd name="T1" fmla="*/ 1461690407 h 580"/>
              <a:gd name="T2" fmla="*/ 1189513842 w 476"/>
              <a:gd name="T3" fmla="*/ 816530480 h 580"/>
              <a:gd name="T4" fmla="*/ 0 w 476"/>
              <a:gd name="T5" fmla="*/ 0 h 580"/>
              <a:gd name="T6" fmla="*/ 0 60000 65536"/>
              <a:gd name="T7" fmla="*/ 0 60000 65536"/>
              <a:gd name="T8" fmla="*/ 0 60000 65536"/>
              <a:gd name="T9" fmla="*/ 0 w 476"/>
              <a:gd name="T10" fmla="*/ 0 h 580"/>
              <a:gd name="T11" fmla="*/ 476 w 476"/>
              <a:gd name="T12" fmla="*/ 580 h 580"/>
            </a:gdLst>
            <a:ahLst/>
            <a:cxnLst>
              <a:cxn ang="T6">
                <a:pos x="T0" y="T1"/>
              </a:cxn>
              <a:cxn ang="T7">
                <a:pos x="T2" y="T3"/>
              </a:cxn>
              <a:cxn ang="T8">
                <a:pos x="T4" y="T5"/>
              </a:cxn>
            </a:cxnLst>
            <a:rect l="T9" t="T10" r="T11" b="T12"/>
            <a:pathLst>
              <a:path w="476" h="580">
                <a:moveTo>
                  <a:pt x="68" y="580"/>
                </a:moveTo>
                <a:cubicBezTo>
                  <a:pt x="135" y="537"/>
                  <a:pt x="468" y="380"/>
                  <a:pt x="472" y="324"/>
                </a:cubicBezTo>
                <a:cubicBezTo>
                  <a:pt x="476" y="268"/>
                  <a:pt x="98" y="67"/>
                  <a:pt x="0" y="0"/>
                </a:cubicBezTo>
              </a:path>
            </a:pathLst>
          </a:custGeom>
          <a:noFill/>
          <a:ln w="57150" cmpd="sng">
            <a:solidFill>
              <a:srgbClr val="FF0000"/>
            </a:solidFill>
            <a:round/>
            <a:headEnd type="none" w="med" len="med"/>
            <a:tailEnd type="triangle" w="med" len="med"/>
          </a:ln>
        </p:spPr>
        <p:txBody>
          <a:bodyPr/>
          <a:lstStyle/>
          <a:p>
            <a:endParaRPr lang="en-US"/>
          </a:p>
        </p:txBody>
      </p:sp>
      <p:grpSp>
        <p:nvGrpSpPr>
          <p:cNvPr id="20" name="Group 87"/>
          <p:cNvGrpSpPr>
            <a:grpSpLocks/>
          </p:cNvGrpSpPr>
          <p:nvPr/>
        </p:nvGrpSpPr>
        <p:grpSpPr bwMode="auto">
          <a:xfrm>
            <a:off x="4807615" y="2514749"/>
            <a:ext cx="298450" cy="338138"/>
            <a:chOff x="3312" y="2598"/>
            <a:chExt cx="188" cy="213"/>
          </a:xfrm>
        </p:grpSpPr>
        <p:sp>
          <p:nvSpPr>
            <p:cNvPr id="21"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solidFill>
                  <a:srgbClr val="3366FF"/>
                </a:solidFill>
              </a:endParaRPr>
            </a:p>
          </p:txBody>
        </p:sp>
        <p:sp>
          <p:nvSpPr>
            <p:cNvPr id="22"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a:solidFill>
                    <a:srgbClr val="FF0000"/>
                  </a:solidFill>
                  <a:latin typeface="Arial" pitchFamily="34" charset="0"/>
                </a:rPr>
                <a:t>2</a:t>
              </a:r>
            </a:p>
          </p:txBody>
        </p:sp>
      </p:grpSp>
      <p:sp>
        <p:nvSpPr>
          <p:cNvPr id="23" name="Decision 22"/>
          <p:cNvSpPr/>
          <p:nvPr/>
        </p:nvSpPr>
        <p:spPr>
          <a:xfrm>
            <a:off x="4676370" y="2457688"/>
            <a:ext cx="584872" cy="450556"/>
          </a:xfrm>
          <a:prstGeom prst="flowChartDecision">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latin typeface="Times New Roman"/>
              <a:cs typeface="Times New Roman"/>
            </a:endParaRPr>
          </a:p>
        </p:txBody>
      </p:sp>
      <p:sp>
        <p:nvSpPr>
          <p:cNvPr id="24" name="Rectangle 23"/>
          <p:cNvSpPr/>
          <p:nvPr/>
        </p:nvSpPr>
        <p:spPr>
          <a:xfrm>
            <a:off x="4472768" y="2103680"/>
            <a:ext cx="1039392" cy="400110"/>
          </a:xfrm>
          <a:prstGeom prst="rect">
            <a:avLst/>
          </a:prstGeom>
        </p:spPr>
        <p:txBody>
          <a:bodyPr wrap="none">
            <a:spAutoFit/>
          </a:bodyPr>
          <a:lstStyle/>
          <a:p>
            <a:pPr algn="ctr"/>
            <a:r>
              <a:rPr lang="en-US" sz="2000" dirty="0" smtClean="0">
                <a:solidFill>
                  <a:srgbClr val="3366FF"/>
                </a:solidFill>
                <a:latin typeface="Times New Roman"/>
                <a:cs typeface="Times New Roman"/>
              </a:rPr>
              <a:t>decision</a:t>
            </a:r>
            <a:endParaRPr lang="en-US" sz="2000" dirty="0">
              <a:solidFill>
                <a:srgbClr val="3366FF"/>
              </a:solidFill>
              <a:latin typeface="Times New Roman"/>
              <a:cs typeface="Times New Roman"/>
            </a:endParaRPr>
          </a:p>
        </p:txBody>
      </p:sp>
      <p:sp>
        <p:nvSpPr>
          <p:cNvPr id="25" name="Line 121"/>
          <p:cNvSpPr>
            <a:spLocks noChangeShapeType="1"/>
          </p:cNvSpPr>
          <p:nvPr/>
        </p:nvSpPr>
        <p:spPr bwMode="auto">
          <a:xfrm>
            <a:off x="5261243" y="2682965"/>
            <a:ext cx="313848" cy="1461"/>
          </a:xfrm>
          <a:prstGeom prst="line">
            <a:avLst/>
          </a:prstGeom>
          <a:noFill/>
          <a:ln w="38100" cmpd="sng">
            <a:solidFill>
              <a:srgbClr val="0000FF"/>
            </a:solidFill>
            <a:prstDash val="solid"/>
            <a:round/>
            <a:headEnd/>
            <a:tailEnd type="triangle" w="med" len="med"/>
          </a:ln>
        </p:spPr>
        <p:txBody>
          <a:bodyPr wrap="none"/>
          <a:lstStyle/>
          <a:p>
            <a:endParaRPr lang="en-US" dirty="0">
              <a:solidFill>
                <a:srgbClr val="3366FF"/>
              </a:solidFill>
              <a:latin typeface="Times New Roman"/>
              <a:cs typeface="Times New Roman"/>
            </a:endParaRPr>
          </a:p>
        </p:txBody>
      </p:sp>
      <p:grpSp>
        <p:nvGrpSpPr>
          <p:cNvPr id="26" name="Group 25"/>
          <p:cNvGrpSpPr/>
          <p:nvPr/>
        </p:nvGrpSpPr>
        <p:grpSpPr>
          <a:xfrm>
            <a:off x="3303626" y="2278335"/>
            <a:ext cx="946963" cy="802994"/>
            <a:chOff x="296236" y="1116047"/>
            <a:chExt cx="946963" cy="802994"/>
          </a:xfrm>
        </p:grpSpPr>
        <p:sp>
          <p:nvSpPr>
            <p:cNvPr id="27" name="Vertical Scroll 26"/>
            <p:cNvSpPr/>
            <p:nvPr/>
          </p:nvSpPr>
          <p:spPr>
            <a:xfrm>
              <a:off x="337699" y="1116047"/>
              <a:ext cx="905500" cy="802994"/>
            </a:xfrm>
            <a:prstGeom prst="verticalScroll">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3366FF"/>
                </a:solidFill>
                <a:latin typeface="Times New Roman"/>
                <a:cs typeface="Times New Roman"/>
              </a:endParaRPr>
            </a:p>
            <a:p>
              <a:pPr algn="ctr"/>
              <a:endParaRPr lang="en-US" dirty="0">
                <a:solidFill>
                  <a:srgbClr val="3366FF"/>
                </a:solidFill>
                <a:latin typeface="Times New Roman"/>
                <a:cs typeface="Times New Roman"/>
              </a:endParaRPr>
            </a:p>
          </p:txBody>
        </p:sp>
        <p:sp>
          <p:nvSpPr>
            <p:cNvPr id="28" name="Rectangle 27"/>
            <p:cNvSpPr/>
            <p:nvPr/>
          </p:nvSpPr>
          <p:spPr>
            <a:xfrm>
              <a:off x="296236" y="1132979"/>
              <a:ext cx="930802" cy="707886"/>
            </a:xfrm>
            <a:prstGeom prst="rect">
              <a:avLst/>
            </a:prstGeom>
            <a:ln>
              <a:noFill/>
            </a:ln>
          </p:spPr>
          <p:txBody>
            <a:bodyPr wrap="square">
              <a:spAutoFit/>
            </a:bodyPr>
            <a:lstStyle/>
            <a:p>
              <a:pPr algn="ctr"/>
              <a:r>
                <a:rPr lang="en-US" sz="2000" dirty="0">
                  <a:solidFill>
                    <a:srgbClr val="3366FF"/>
                  </a:solidFill>
                  <a:latin typeface="Times New Roman"/>
                  <a:cs typeface="Times New Roman"/>
                </a:rPr>
                <a:t>rules</a:t>
              </a:r>
            </a:p>
            <a:p>
              <a:pPr algn="ctr"/>
              <a:r>
                <a:rPr lang="en-US" sz="2000" dirty="0" err="1">
                  <a:solidFill>
                    <a:srgbClr val="3366FF"/>
                  </a:solidFill>
                  <a:latin typeface="Times New Roman"/>
                  <a:cs typeface="Times New Roman"/>
                </a:rPr>
                <a:t>paras</a:t>
              </a:r>
              <a:endParaRPr lang="en-US" sz="2000" dirty="0">
                <a:solidFill>
                  <a:srgbClr val="3366FF"/>
                </a:solidFill>
                <a:latin typeface="Times New Roman"/>
                <a:cs typeface="Times New Roman"/>
              </a:endParaRPr>
            </a:p>
          </p:txBody>
        </p:sp>
      </p:grpSp>
      <p:sp>
        <p:nvSpPr>
          <p:cNvPr id="29" name="Rectangle 28"/>
          <p:cNvSpPr/>
          <p:nvPr/>
        </p:nvSpPr>
        <p:spPr>
          <a:xfrm>
            <a:off x="4435288" y="2834689"/>
            <a:ext cx="711653" cy="400110"/>
          </a:xfrm>
          <a:prstGeom prst="rect">
            <a:avLst/>
          </a:prstGeom>
        </p:spPr>
        <p:txBody>
          <a:bodyPr wrap="none">
            <a:spAutoFit/>
          </a:bodyPr>
          <a:lstStyle/>
          <a:p>
            <a:pPr algn="ctr"/>
            <a:r>
              <a:rPr lang="en-US" sz="2000" dirty="0" err="1" smtClean="0">
                <a:solidFill>
                  <a:srgbClr val="3366FF"/>
                </a:solidFill>
                <a:latin typeface="Times New Roman"/>
                <a:cs typeface="Times New Roman"/>
              </a:rPr>
              <a:t>meas</a:t>
            </a:r>
            <a:endParaRPr lang="en-US" sz="2000" dirty="0">
              <a:solidFill>
                <a:srgbClr val="3366FF"/>
              </a:solidFill>
              <a:latin typeface="Times New Roman"/>
              <a:cs typeface="Times New Roman"/>
            </a:endParaRPr>
          </a:p>
        </p:txBody>
      </p:sp>
      <p:cxnSp>
        <p:nvCxnSpPr>
          <p:cNvPr id="30" name="Straight Connector 66"/>
          <p:cNvCxnSpPr/>
          <p:nvPr/>
        </p:nvCxnSpPr>
        <p:spPr>
          <a:xfrm>
            <a:off x="4150215" y="2679832"/>
            <a:ext cx="526155" cy="3134"/>
          </a:xfrm>
          <a:prstGeom prst="straightConnector1">
            <a:avLst/>
          </a:prstGeom>
          <a:ln w="38100" cmpd="sng">
            <a:solidFill>
              <a:srgbClr val="0000FF"/>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66"/>
          <p:cNvCxnSpPr/>
          <p:nvPr/>
        </p:nvCxnSpPr>
        <p:spPr>
          <a:xfrm rot="5400000" flipH="1" flipV="1">
            <a:off x="4364884" y="2866109"/>
            <a:ext cx="459850" cy="366321"/>
          </a:xfrm>
          <a:prstGeom prst="bentConnector3">
            <a:avLst>
              <a:gd name="adj1" fmla="val 99712"/>
            </a:avLst>
          </a:prstGeom>
          <a:ln w="38100" cmpd="sng">
            <a:solidFill>
              <a:srgbClr val="0000FF"/>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2" name="椭圆 172"/>
          <p:cNvSpPr/>
          <p:nvPr/>
        </p:nvSpPr>
        <p:spPr>
          <a:xfrm>
            <a:off x="5106065" y="3813307"/>
            <a:ext cx="3109266" cy="775291"/>
          </a:xfrm>
          <a:prstGeom prst="ellipse">
            <a:avLst/>
          </a:prstGeom>
          <a:solidFill>
            <a:srgbClr val="92D050">
              <a:alpha val="65098"/>
            </a:srgbClr>
          </a:solidFill>
          <a:ln>
            <a:noFill/>
          </a:ln>
          <a:scene3d>
            <a:camera prst="perspectiveFront">
              <a:rot lat="0" lon="0" rev="0"/>
            </a:camera>
            <a:lightRig rig="threePt" dir="t"/>
          </a:scene3d>
          <a:sp3d z="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a:cs typeface="Times New Roman"/>
            </a:endParaRPr>
          </a:p>
        </p:txBody>
      </p:sp>
      <p:sp>
        <p:nvSpPr>
          <p:cNvPr id="43" name="TextBox 83"/>
          <p:cNvSpPr txBox="1"/>
          <p:nvPr/>
        </p:nvSpPr>
        <p:spPr>
          <a:xfrm>
            <a:off x="6629974" y="4202132"/>
            <a:ext cx="946844" cy="400110"/>
          </a:xfrm>
          <a:prstGeom prst="rect">
            <a:avLst/>
          </a:prstGeom>
          <a:noFill/>
        </p:spPr>
        <p:txBody>
          <a:bodyPr wrap="none" rtlCol="0">
            <a:spAutoFit/>
          </a:bodyPr>
          <a:lstStyle/>
          <a:p>
            <a:r>
              <a:rPr lang="en-US" altLang="zh-CN" sz="2000" b="1" dirty="0" smtClean="0">
                <a:latin typeface="Times New Roman"/>
                <a:cs typeface="Times New Roman"/>
              </a:rPr>
              <a:t>  Cell 2</a:t>
            </a:r>
            <a:endParaRPr lang="en-US" sz="2000" b="1" dirty="0">
              <a:latin typeface="Times New Roman"/>
              <a:cs typeface="Times New Roman"/>
            </a:endParaRPr>
          </a:p>
        </p:txBody>
      </p:sp>
      <p:grpSp>
        <p:nvGrpSpPr>
          <p:cNvPr id="44" name="Group 87"/>
          <p:cNvGrpSpPr>
            <a:grpSpLocks/>
          </p:cNvGrpSpPr>
          <p:nvPr/>
        </p:nvGrpSpPr>
        <p:grpSpPr bwMode="auto">
          <a:xfrm>
            <a:off x="5584880" y="3063055"/>
            <a:ext cx="298450" cy="338138"/>
            <a:chOff x="3312" y="2598"/>
            <a:chExt cx="188" cy="213"/>
          </a:xfrm>
        </p:grpSpPr>
        <p:sp>
          <p:nvSpPr>
            <p:cNvPr id="45"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p>
          </p:txBody>
        </p:sp>
        <p:sp>
          <p:nvSpPr>
            <p:cNvPr id="46"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a:solidFill>
                    <a:srgbClr val="FF0000"/>
                  </a:solidFill>
                  <a:latin typeface="Arial" pitchFamily="34" charset="0"/>
                </a:rPr>
                <a:t>3</a:t>
              </a:r>
            </a:p>
          </p:txBody>
        </p:sp>
      </p:grpSp>
      <p:cxnSp>
        <p:nvCxnSpPr>
          <p:cNvPr id="47" name="Straight Connector 66"/>
          <p:cNvCxnSpPr/>
          <p:nvPr/>
        </p:nvCxnSpPr>
        <p:spPr>
          <a:xfrm>
            <a:off x="4762189" y="3777168"/>
            <a:ext cx="1277554" cy="561449"/>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66"/>
          <p:cNvCxnSpPr/>
          <p:nvPr/>
        </p:nvCxnSpPr>
        <p:spPr>
          <a:xfrm>
            <a:off x="4638270" y="3903222"/>
            <a:ext cx="1401473" cy="625895"/>
          </a:xfrm>
          <a:prstGeom prst="line">
            <a:avLst/>
          </a:prstGeom>
          <a:ln w="38100" cmpd="sng">
            <a:solidFill>
              <a:srgbClr val="000000"/>
            </a:solidFill>
            <a:prstDash val="sysDot"/>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49" name="Group 87"/>
          <p:cNvGrpSpPr>
            <a:grpSpLocks/>
          </p:cNvGrpSpPr>
          <p:nvPr/>
        </p:nvGrpSpPr>
        <p:grpSpPr bwMode="auto">
          <a:xfrm>
            <a:off x="5083840" y="3676759"/>
            <a:ext cx="298450" cy="338138"/>
            <a:chOff x="3312" y="2598"/>
            <a:chExt cx="188" cy="213"/>
          </a:xfrm>
        </p:grpSpPr>
        <p:sp>
          <p:nvSpPr>
            <p:cNvPr id="50"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latin typeface="Times New Roman"/>
                <a:cs typeface="Times New Roman"/>
              </a:endParaRPr>
            </a:p>
          </p:txBody>
        </p:sp>
        <p:sp>
          <p:nvSpPr>
            <p:cNvPr id="51"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smtClean="0">
                  <a:solidFill>
                    <a:srgbClr val="FF0000"/>
                  </a:solidFill>
                  <a:latin typeface="Times New Roman"/>
                  <a:cs typeface="Times New Roman"/>
                </a:rPr>
                <a:t>1</a:t>
              </a:r>
              <a:endParaRPr lang="en-US" sz="1600" dirty="0">
                <a:solidFill>
                  <a:srgbClr val="FF0000"/>
                </a:solidFill>
                <a:latin typeface="Times New Roman"/>
                <a:cs typeface="Times New Roman"/>
              </a:endParaRPr>
            </a:p>
          </p:txBody>
        </p:sp>
      </p:grpSp>
      <p:sp>
        <p:nvSpPr>
          <p:cNvPr id="52" name="Rectangle 51"/>
          <p:cNvSpPr/>
          <p:nvPr/>
        </p:nvSpPr>
        <p:spPr>
          <a:xfrm>
            <a:off x="3257628" y="1671916"/>
            <a:ext cx="2355257" cy="369332"/>
          </a:xfrm>
          <a:prstGeom prst="rect">
            <a:avLst/>
          </a:prstGeom>
        </p:spPr>
        <p:txBody>
          <a:bodyPr wrap="none">
            <a:spAutoFit/>
          </a:bodyPr>
          <a:lstStyle/>
          <a:p>
            <a:r>
              <a:rPr lang="en-US" altLang="zh-CN" b="1" dirty="0" smtClean="0">
                <a:solidFill>
                  <a:srgbClr val="3366FF"/>
                </a:solidFill>
                <a:latin typeface="Times New Roman"/>
                <a:cs typeface="Times New Roman"/>
              </a:rPr>
              <a:t>Handoff decision@C1</a:t>
            </a:r>
            <a:endParaRPr lang="en-US" b="1" dirty="0">
              <a:solidFill>
                <a:srgbClr val="3366FF"/>
              </a:solidFill>
              <a:latin typeface="Times New Roman"/>
              <a:cs typeface="Times New Roman"/>
            </a:endParaRPr>
          </a:p>
        </p:txBody>
      </p:sp>
      <p:sp>
        <p:nvSpPr>
          <p:cNvPr id="53" name="TextBox 83"/>
          <p:cNvSpPr txBox="1"/>
          <p:nvPr/>
        </p:nvSpPr>
        <p:spPr>
          <a:xfrm>
            <a:off x="8532999" y="2489762"/>
            <a:ext cx="607583" cy="400110"/>
          </a:xfrm>
          <a:prstGeom prst="rect">
            <a:avLst/>
          </a:prstGeom>
          <a:noFill/>
        </p:spPr>
        <p:txBody>
          <a:bodyPr wrap="none" rtlCol="0">
            <a:spAutoFit/>
          </a:bodyPr>
          <a:lstStyle/>
          <a:p>
            <a:r>
              <a:rPr lang="en-US" altLang="zh-CN" sz="2000" b="1" dirty="0" smtClean="0">
                <a:latin typeface="Calibri"/>
                <a:cs typeface="Calibri"/>
              </a:rPr>
              <a:t>… …</a:t>
            </a:r>
            <a:endParaRPr lang="en-US" sz="2000" b="1" dirty="0">
              <a:latin typeface="Calibri"/>
              <a:cs typeface="Calibri"/>
            </a:endParaRPr>
          </a:p>
        </p:txBody>
      </p:sp>
      <p:grpSp>
        <p:nvGrpSpPr>
          <p:cNvPr id="54" name="Group 53"/>
          <p:cNvGrpSpPr/>
          <p:nvPr/>
        </p:nvGrpSpPr>
        <p:grpSpPr>
          <a:xfrm>
            <a:off x="6010531" y="1657588"/>
            <a:ext cx="2417863" cy="3118286"/>
            <a:chOff x="8042360" y="602523"/>
            <a:chExt cx="2417863" cy="3118286"/>
          </a:xfrm>
        </p:grpSpPr>
        <p:sp>
          <p:nvSpPr>
            <p:cNvPr id="55" name="TextBox 83"/>
            <p:cNvSpPr txBox="1"/>
            <p:nvPr/>
          </p:nvSpPr>
          <p:spPr>
            <a:xfrm>
              <a:off x="8042360" y="1027764"/>
              <a:ext cx="2224470" cy="2693045"/>
            </a:xfrm>
            <a:prstGeom prst="rect">
              <a:avLst/>
            </a:prstGeom>
            <a:noFill/>
            <a:ln>
              <a:solidFill>
                <a:schemeClr val="tx1"/>
              </a:solidFill>
              <a:prstDash val="dash"/>
            </a:ln>
          </p:spPr>
          <p:txBody>
            <a:bodyPr wrap="square" rtlCol="0">
              <a:spAutoFit/>
            </a:bodyPr>
            <a:lstStyle/>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a:p>
              <a:pPr algn="ctr">
                <a:lnSpc>
                  <a:spcPct val="70000"/>
                </a:lnSpc>
              </a:pPr>
              <a:endParaRPr lang="en-US" sz="2000" b="1" dirty="0" smtClean="0">
                <a:latin typeface="Calibri"/>
                <a:cs typeface="Calibri"/>
              </a:endParaRPr>
            </a:p>
            <a:p>
              <a:pPr algn="ctr">
                <a:lnSpc>
                  <a:spcPct val="70000"/>
                </a:lnSpc>
              </a:pPr>
              <a:endParaRPr lang="en-US" sz="2000" b="1" dirty="0">
                <a:latin typeface="Calibri"/>
                <a:cs typeface="Calibri"/>
              </a:endParaRPr>
            </a:p>
          </p:txBody>
        </p:sp>
        <p:cxnSp>
          <p:nvCxnSpPr>
            <p:cNvPr id="56" name="Straight Connector 66"/>
            <p:cNvCxnSpPr/>
            <p:nvPr/>
          </p:nvCxnSpPr>
          <p:spPr>
            <a:xfrm flipV="1">
              <a:off x="8434763" y="2709917"/>
              <a:ext cx="619059" cy="489435"/>
            </a:xfrm>
            <a:prstGeom prst="line">
              <a:avLst/>
            </a:prstGeom>
            <a:ln w="38100" cmpd="sng">
              <a:solidFill>
                <a:srgbClr val="000000"/>
              </a:solidFill>
              <a:prstDash val="sysDot"/>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57" name="Group 87"/>
            <p:cNvGrpSpPr>
              <a:grpSpLocks/>
            </p:cNvGrpSpPr>
            <p:nvPr/>
          </p:nvGrpSpPr>
          <p:grpSpPr bwMode="auto">
            <a:xfrm>
              <a:off x="9625269" y="1456828"/>
              <a:ext cx="298450" cy="338138"/>
              <a:chOff x="3312" y="2598"/>
              <a:chExt cx="188" cy="213"/>
            </a:xfrm>
          </p:grpSpPr>
          <p:sp>
            <p:nvSpPr>
              <p:cNvPr id="72"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p>
            </p:txBody>
          </p:sp>
          <p:sp>
            <p:nvSpPr>
              <p:cNvPr id="73"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a:solidFill>
                      <a:srgbClr val="FF0000"/>
                    </a:solidFill>
                    <a:latin typeface="Arial" pitchFamily="34" charset="0"/>
                  </a:rPr>
                  <a:t>5</a:t>
                </a:r>
              </a:p>
            </p:txBody>
          </p:sp>
        </p:grpSp>
        <p:cxnSp>
          <p:nvCxnSpPr>
            <p:cNvPr id="58" name="Straight Connector 66"/>
            <p:cNvCxnSpPr/>
            <p:nvPr/>
          </p:nvCxnSpPr>
          <p:spPr>
            <a:xfrm flipV="1">
              <a:off x="8316109" y="2591167"/>
              <a:ext cx="638534" cy="523968"/>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9" name="Decision 58"/>
            <p:cNvSpPr/>
            <p:nvPr/>
          </p:nvSpPr>
          <p:spPr>
            <a:xfrm>
              <a:off x="9494024" y="1399767"/>
              <a:ext cx="584872" cy="450556"/>
            </a:xfrm>
            <a:prstGeom prst="flowChartDecision">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sp>
          <p:nvSpPr>
            <p:cNvPr id="60" name="Rectangle 59"/>
            <p:cNvSpPr/>
            <p:nvPr/>
          </p:nvSpPr>
          <p:spPr>
            <a:xfrm>
              <a:off x="9290422" y="1045759"/>
              <a:ext cx="1039392" cy="400110"/>
            </a:xfrm>
            <a:prstGeom prst="rect">
              <a:avLst/>
            </a:prstGeom>
          </p:spPr>
          <p:txBody>
            <a:bodyPr wrap="none">
              <a:spAutoFit/>
            </a:bodyPr>
            <a:lstStyle/>
            <a:p>
              <a:pPr algn="ctr"/>
              <a:r>
                <a:rPr lang="en-US" sz="2000" dirty="0" smtClean="0">
                  <a:solidFill>
                    <a:srgbClr val="008000"/>
                  </a:solidFill>
                  <a:latin typeface="Times New Roman"/>
                  <a:cs typeface="Times New Roman"/>
                </a:rPr>
                <a:t>decision</a:t>
              </a:r>
              <a:endParaRPr lang="en-US" sz="2000" dirty="0">
                <a:solidFill>
                  <a:srgbClr val="008000"/>
                </a:solidFill>
                <a:latin typeface="Times New Roman"/>
                <a:cs typeface="Times New Roman"/>
              </a:endParaRPr>
            </a:p>
          </p:txBody>
        </p:sp>
        <p:sp>
          <p:nvSpPr>
            <p:cNvPr id="61" name="Line 121"/>
            <p:cNvSpPr>
              <a:spLocks noChangeShapeType="1"/>
            </p:cNvSpPr>
            <p:nvPr/>
          </p:nvSpPr>
          <p:spPr bwMode="auto">
            <a:xfrm>
              <a:off x="10078896" y="1625045"/>
              <a:ext cx="381327" cy="0"/>
            </a:xfrm>
            <a:prstGeom prst="line">
              <a:avLst/>
            </a:prstGeom>
            <a:noFill/>
            <a:ln w="38100" cmpd="sng">
              <a:solidFill>
                <a:srgbClr val="008000"/>
              </a:solidFill>
              <a:prstDash val="solid"/>
              <a:round/>
              <a:headEnd/>
              <a:tailEnd type="triangle" w="med" len="med"/>
            </a:ln>
          </p:spPr>
          <p:txBody>
            <a:bodyPr wrap="none"/>
            <a:lstStyle/>
            <a:p>
              <a:endParaRPr lang="en-US" dirty="0">
                <a:solidFill>
                  <a:srgbClr val="000000"/>
                </a:solidFill>
                <a:latin typeface="Times New Roman"/>
                <a:cs typeface="Times New Roman"/>
              </a:endParaRPr>
            </a:p>
          </p:txBody>
        </p:sp>
        <p:grpSp>
          <p:nvGrpSpPr>
            <p:cNvPr id="62" name="Group 61"/>
            <p:cNvGrpSpPr/>
            <p:nvPr/>
          </p:nvGrpSpPr>
          <p:grpSpPr>
            <a:xfrm>
              <a:off x="8121280" y="1220414"/>
              <a:ext cx="946963" cy="802994"/>
              <a:chOff x="296236" y="1116047"/>
              <a:chExt cx="946963" cy="802994"/>
            </a:xfrm>
          </p:grpSpPr>
          <p:sp>
            <p:nvSpPr>
              <p:cNvPr id="70" name="Vertical Scroll 69"/>
              <p:cNvSpPr/>
              <p:nvPr/>
            </p:nvSpPr>
            <p:spPr>
              <a:xfrm>
                <a:off x="337699" y="1116047"/>
                <a:ext cx="905500" cy="802994"/>
              </a:xfrm>
              <a:prstGeom prst="verticalScroll">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8000"/>
                  </a:solidFill>
                  <a:latin typeface="Times New Roman"/>
                  <a:cs typeface="Times New Roman"/>
                </a:endParaRPr>
              </a:p>
              <a:p>
                <a:pPr algn="ctr"/>
                <a:endParaRPr lang="en-US" dirty="0">
                  <a:solidFill>
                    <a:srgbClr val="008000"/>
                  </a:solidFill>
                  <a:latin typeface="Times New Roman"/>
                  <a:cs typeface="Times New Roman"/>
                </a:endParaRPr>
              </a:p>
            </p:txBody>
          </p:sp>
          <p:sp>
            <p:nvSpPr>
              <p:cNvPr id="71" name="Rectangle 70"/>
              <p:cNvSpPr/>
              <p:nvPr/>
            </p:nvSpPr>
            <p:spPr>
              <a:xfrm>
                <a:off x="296236" y="1132979"/>
                <a:ext cx="930802" cy="707886"/>
              </a:xfrm>
              <a:prstGeom prst="rect">
                <a:avLst/>
              </a:prstGeom>
            </p:spPr>
            <p:txBody>
              <a:bodyPr wrap="square">
                <a:spAutoFit/>
              </a:bodyPr>
              <a:lstStyle/>
              <a:p>
                <a:pPr algn="ctr"/>
                <a:r>
                  <a:rPr lang="en-US" sz="2000" dirty="0">
                    <a:solidFill>
                      <a:srgbClr val="008000"/>
                    </a:solidFill>
                    <a:latin typeface="Times New Roman"/>
                    <a:cs typeface="Times New Roman"/>
                  </a:rPr>
                  <a:t>r</a:t>
                </a:r>
                <a:r>
                  <a:rPr lang="en-US" sz="2000" dirty="0" smtClean="0">
                    <a:solidFill>
                      <a:srgbClr val="008000"/>
                    </a:solidFill>
                    <a:latin typeface="Times New Roman"/>
                    <a:cs typeface="Times New Roman"/>
                  </a:rPr>
                  <a:t>ules’</a:t>
                </a:r>
                <a:endParaRPr lang="en-US" sz="2000" dirty="0">
                  <a:solidFill>
                    <a:srgbClr val="008000"/>
                  </a:solidFill>
                  <a:latin typeface="Times New Roman"/>
                  <a:cs typeface="Times New Roman"/>
                </a:endParaRPr>
              </a:p>
              <a:p>
                <a:pPr algn="ctr"/>
                <a:r>
                  <a:rPr lang="en-US" sz="2000" dirty="0" err="1">
                    <a:solidFill>
                      <a:srgbClr val="008000"/>
                    </a:solidFill>
                    <a:latin typeface="Times New Roman"/>
                    <a:cs typeface="Times New Roman"/>
                  </a:rPr>
                  <a:t>p</a:t>
                </a:r>
                <a:r>
                  <a:rPr lang="en-US" sz="2000" dirty="0" err="1" smtClean="0">
                    <a:solidFill>
                      <a:srgbClr val="008000"/>
                    </a:solidFill>
                    <a:latin typeface="Times New Roman"/>
                    <a:cs typeface="Times New Roman"/>
                  </a:rPr>
                  <a:t>aras</a:t>
                </a:r>
                <a:r>
                  <a:rPr lang="en-US" sz="2000" dirty="0" smtClean="0">
                    <a:solidFill>
                      <a:srgbClr val="008000"/>
                    </a:solidFill>
                    <a:latin typeface="Times New Roman"/>
                    <a:cs typeface="Times New Roman"/>
                  </a:rPr>
                  <a:t>’</a:t>
                </a:r>
                <a:endParaRPr lang="en-US" sz="2000" dirty="0">
                  <a:solidFill>
                    <a:srgbClr val="008000"/>
                  </a:solidFill>
                  <a:latin typeface="Times New Roman"/>
                  <a:cs typeface="Times New Roman"/>
                </a:endParaRPr>
              </a:p>
            </p:txBody>
          </p:sp>
        </p:grpSp>
        <p:sp>
          <p:nvSpPr>
            <p:cNvPr id="63" name="Rectangle 62"/>
            <p:cNvSpPr/>
            <p:nvPr/>
          </p:nvSpPr>
          <p:spPr>
            <a:xfrm>
              <a:off x="9219756" y="1776768"/>
              <a:ext cx="778028" cy="400110"/>
            </a:xfrm>
            <a:prstGeom prst="rect">
              <a:avLst/>
            </a:prstGeom>
          </p:spPr>
          <p:txBody>
            <a:bodyPr wrap="none">
              <a:spAutoFit/>
            </a:bodyPr>
            <a:lstStyle/>
            <a:p>
              <a:pPr algn="ctr"/>
              <a:r>
                <a:rPr lang="en-US" sz="2000" dirty="0" err="1">
                  <a:solidFill>
                    <a:srgbClr val="008000"/>
                  </a:solidFill>
                  <a:latin typeface="Times New Roman"/>
                  <a:cs typeface="Times New Roman"/>
                </a:rPr>
                <a:t>m</a:t>
              </a:r>
              <a:r>
                <a:rPr lang="en-US" sz="2000" dirty="0" err="1" smtClean="0">
                  <a:solidFill>
                    <a:srgbClr val="008000"/>
                  </a:solidFill>
                  <a:latin typeface="Times New Roman"/>
                  <a:cs typeface="Times New Roman"/>
                </a:rPr>
                <a:t>eas</a:t>
              </a:r>
              <a:r>
                <a:rPr lang="en-US" sz="2000" dirty="0" smtClean="0">
                  <a:solidFill>
                    <a:srgbClr val="008000"/>
                  </a:solidFill>
                  <a:latin typeface="Times New Roman"/>
                  <a:cs typeface="Times New Roman"/>
                </a:rPr>
                <a:t>’</a:t>
              </a:r>
              <a:endParaRPr lang="en-US" sz="2000" dirty="0">
                <a:solidFill>
                  <a:srgbClr val="008000"/>
                </a:solidFill>
                <a:latin typeface="Times New Roman"/>
                <a:cs typeface="Times New Roman"/>
              </a:endParaRPr>
            </a:p>
          </p:txBody>
        </p:sp>
        <p:cxnSp>
          <p:nvCxnSpPr>
            <p:cNvPr id="64" name="Straight Connector 66"/>
            <p:cNvCxnSpPr/>
            <p:nvPr/>
          </p:nvCxnSpPr>
          <p:spPr>
            <a:xfrm>
              <a:off x="8967869" y="1621911"/>
              <a:ext cx="526155" cy="3134"/>
            </a:xfrm>
            <a:prstGeom prst="straightConnector1">
              <a:avLst/>
            </a:prstGeom>
            <a:ln w="38100" cmpd="sng">
              <a:solidFill>
                <a:srgbClr val="008000"/>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5" name="Straight Connector 66"/>
            <p:cNvCxnSpPr/>
            <p:nvPr/>
          </p:nvCxnSpPr>
          <p:spPr>
            <a:xfrm rot="5400000" flipH="1" flipV="1">
              <a:off x="9182538" y="1808188"/>
              <a:ext cx="459850" cy="366321"/>
            </a:xfrm>
            <a:prstGeom prst="bentConnector3">
              <a:avLst>
                <a:gd name="adj1" fmla="val 99712"/>
              </a:avLst>
            </a:prstGeom>
            <a:ln w="38100" cmpd="sng">
              <a:solidFill>
                <a:srgbClr val="008000"/>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66" name="Group 87"/>
            <p:cNvGrpSpPr>
              <a:grpSpLocks/>
            </p:cNvGrpSpPr>
            <p:nvPr/>
          </p:nvGrpSpPr>
          <p:grpSpPr bwMode="auto">
            <a:xfrm>
              <a:off x="8421834" y="2523578"/>
              <a:ext cx="298450" cy="338138"/>
              <a:chOff x="3312" y="2598"/>
              <a:chExt cx="188" cy="213"/>
            </a:xfrm>
          </p:grpSpPr>
          <p:sp>
            <p:nvSpPr>
              <p:cNvPr id="68" name="Oval 88"/>
              <p:cNvSpPr>
                <a:spLocks noChangeArrowheads="1"/>
              </p:cNvSpPr>
              <p:nvPr/>
            </p:nvSpPr>
            <p:spPr bwMode="auto">
              <a:xfrm>
                <a:off x="3334" y="2622"/>
                <a:ext cx="150" cy="159"/>
              </a:xfrm>
              <a:prstGeom prst="ellipse">
                <a:avLst/>
              </a:prstGeom>
              <a:solidFill>
                <a:schemeClr val="bg1"/>
              </a:solidFill>
              <a:ln w="19050">
                <a:solidFill>
                  <a:srgbClr val="FF0000"/>
                </a:solidFill>
                <a:round/>
                <a:headEnd/>
                <a:tailEnd/>
              </a:ln>
            </p:spPr>
            <p:txBody>
              <a:bodyPr wrap="none" anchor="ctr"/>
              <a:lstStyle/>
              <a:p>
                <a:endParaRPr lang="en-US"/>
              </a:p>
            </p:txBody>
          </p:sp>
          <p:sp>
            <p:nvSpPr>
              <p:cNvPr id="69" name="Text Box 89"/>
              <p:cNvSpPr txBox="1">
                <a:spLocks noChangeArrowheads="1"/>
              </p:cNvSpPr>
              <p:nvPr/>
            </p:nvSpPr>
            <p:spPr bwMode="auto">
              <a:xfrm>
                <a:off x="3312" y="2598"/>
                <a:ext cx="188" cy="213"/>
              </a:xfrm>
              <a:prstGeom prst="rect">
                <a:avLst/>
              </a:prstGeom>
              <a:noFill/>
              <a:ln w="9525">
                <a:noFill/>
                <a:miter lim="800000"/>
                <a:headEnd/>
                <a:tailEnd/>
              </a:ln>
            </p:spPr>
            <p:txBody>
              <a:bodyPr wrap="none">
                <a:spAutoFit/>
              </a:bodyPr>
              <a:lstStyle/>
              <a:p>
                <a:r>
                  <a:rPr lang="en-US" sz="1600" dirty="0">
                    <a:solidFill>
                      <a:srgbClr val="FF0000"/>
                    </a:solidFill>
                    <a:latin typeface="Arial" pitchFamily="34" charset="0"/>
                  </a:rPr>
                  <a:t>4</a:t>
                </a:r>
              </a:p>
            </p:txBody>
          </p:sp>
        </p:grpSp>
        <p:sp>
          <p:nvSpPr>
            <p:cNvPr id="67" name="Rectangle 66"/>
            <p:cNvSpPr/>
            <p:nvPr/>
          </p:nvSpPr>
          <p:spPr>
            <a:xfrm>
              <a:off x="8056079" y="602523"/>
              <a:ext cx="2355257" cy="369332"/>
            </a:xfrm>
            <a:prstGeom prst="rect">
              <a:avLst/>
            </a:prstGeom>
          </p:spPr>
          <p:txBody>
            <a:bodyPr wrap="none">
              <a:spAutoFit/>
            </a:bodyPr>
            <a:lstStyle/>
            <a:p>
              <a:r>
                <a:rPr lang="en-US" altLang="zh-CN" b="1" dirty="0" smtClean="0">
                  <a:latin typeface="Times New Roman"/>
                  <a:cs typeface="Times New Roman"/>
                </a:rPr>
                <a:t>Handoff decision@C2</a:t>
              </a:r>
              <a:endParaRPr lang="en-US" b="1" dirty="0">
                <a:latin typeface="Times New Roman"/>
                <a:cs typeface="Times New Roman"/>
              </a:endParaRPr>
            </a:p>
          </p:txBody>
        </p:sp>
      </p:grpSp>
      <p:pic>
        <p:nvPicPr>
          <p:cNvPr id="82" name="Picture 364" descr="iphone_stylized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531" y="4193402"/>
            <a:ext cx="318655" cy="528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 name="Picture 77"/>
          <p:cNvPicPr>
            <a:picLocks noChangeAspect="1"/>
          </p:cNvPicPr>
          <p:nvPr/>
        </p:nvPicPr>
        <p:blipFill>
          <a:blip r:embed="rId4"/>
          <a:stretch>
            <a:fillRect/>
          </a:stretch>
        </p:blipFill>
        <p:spPr>
          <a:xfrm>
            <a:off x="6854424" y="3210672"/>
            <a:ext cx="425724" cy="962136"/>
          </a:xfrm>
          <a:prstGeom prst="rect">
            <a:avLst/>
          </a:prstGeom>
        </p:spPr>
      </p:pic>
      <p:pic>
        <p:nvPicPr>
          <p:cNvPr id="80" name="Picture 79"/>
          <p:cNvPicPr>
            <a:picLocks noChangeAspect="1"/>
          </p:cNvPicPr>
          <p:nvPr/>
        </p:nvPicPr>
        <p:blipFill>
          <a:blip r:embed="rId5"/>
          <a:stretch>
            <a:fillRect/>
          </a:stretch>
        </p:blipFill>
        <p:spPr>
          <a:xfrm>
            <a:off x="4202901" y="3234799"/>
            <a:ext cx="425724" cy="962136"/>
          </a:xfrm>
          <a:prstGeom prst="rect">
            <a:avLst/>
          </a:prstGeom>
        </p:spPr>
      </p:pic>
    </p:spTree>
    <p:extLst>
      <p:ext uri="{BB962C8B-B14F-4D97-AF65-F5344CB8AC3E}">
        <p14:creationId xmlns:p14="http://schemas.microsoft.com/office/powerpoint/2010/main" val="2309616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1"/>
</p:tagLst>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15382</TotalTime>
  <Words>8013</Words>
  <Application>Microsoft Macintosh PowerPoint</Application>
  <PresentationFormat>On-screen Show (16:9)</PresentationFormat>
  <Paragraphs>1399</Paragraphs>
  <Slides>58</Slides>
  <Notes>53</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8" baseType="lpstr">
      <vt:lpstr>Calibri</vt:lpstr>
      <vt:lpstr>Lucida Grande</vt:lpstr>
      <vt:lpstr>Times New Roman</vt:lpstr>
      <vt:lpstr>Webdings</vt:lpstr>
      <vt:lpstr>Wingdings</vt:lpstr>
      <vt:lpstr>宋体</vt:lpstr>
      <vt:lpstr>黑体</vt:lpstr>
      <vt:lpstr>Arial</vt:lpstr>
      <vt:lpstr>Custom Design</vt:lpstr>
      <vt:lpstr>Equation</vt:lpstr>
      <vt:lpstr>PowerPoint Presentation</vt:lpstr>
      <vt:lpstr>Mobile Era: “Always Connected” </vt:lpstr>
      <vt:lpstr>“Always Connected” via Cellular Networks</vt:lpstr>
      <vt:lpstr>“Always Connected” via Mobility Support (Handoff)  </vt:lpstr>
      <vt:lpstr>Desired Handoffs: “Always Well Connected” </vt:lpstr>
      <vt:lpstr>Undesired Handoffs: “Not Well Connected” </vt:lpstr>
      <vt:lpstr>PowerPoint Presentation</vt:lpstr>
      <vt:lpstr>Background: Handoff Procedure</vt:lpstr>
      <vt:lpstr>Background: Handoff Procedure</vt:lpstr>
      <vt:lpstr>Our Methodology: Formulation</vt:lpstr>
      <vt:lpstr>Our Methodology: Analysis</vt:lpstr>
      <vt:lpstr>Our Methodology: Two cases</vt:lpstr>
      <vt:lpstr>Our Methodology: Two cases</vt:lpstr>
      <vt:lpstr>From Theory to Practice</vt:lpstr>
      <vt:lpstr>PowerPoint Presentation</vt:lpstr>
      <vt:lpstr>Reality Check</vt:lpstr>
      <vt:lpstr>Category I.A: Unaccessible intermedite cells (1/5) </vt:lpstr>
      <vt:lpstr>Category I.A: Unaccessible intermedite cells (2/5) </vt:lpstr>
      <vt:lpstr>Category I.A: Unaccessible intermedite cells (3/5) </vt:lpstr>
      <vt:lpstr>Category I.A: Unaccessible intermedite cells (4/5) </vt:lpstr>
      <vt:lpstr>Category I.A: Unaccessible intermedite cells (5/5) </vt:lpstr>
      <vt:lpstr>Category I.A: Unaccessible intermedite cells (5/5) </vt:lpstr>
      <vt:lpstr>Category II.B: Blocked Decision (1/2) </vt:lpstr>
      <vt:lpstr>Category II.B: Blocked Decision (2/2) </vt:lpstr>
      <vt:lpstr>Category II.B: Blocked Decision (2/2) </vt:lpstr>
      <vt:lpstr>Category II.C: Problematic Device-Network coordination</vt:lpstr>
      <vt:lpstr>Category II.C: Problematic Device-Network coordination</vt:lpstr>
      <vt:lpstr>PowerPoint Presentation</vt:lpstr>
      <vt:lpstr>Blame Whom?</vt:lpstr>
      <vt:lpstr>Blame Whom?</vt:lpstr>
      <vt:lpstr>Possible Fixes</vt:lpstr>
      <vt:lpstr>Summary</vt:lpstr>
      <vt:lpstr>PowerPoint Presentation</vt:lpstr>
      <vt:lpstr>Backup</vt:lpstr>
      <vt:lpstr>Idle-State Handoff</vt:lpstr>
      <vt:lpstr>Idle-State Handoff</vt:lpstr>
      <vt:lpstr>Active-State Handoff</vt:lpstr>
      <vt:lpstr>Causes of Instabilities: A Classification</vt:lpstr>
      <vt:lpstr>Two Handoff Types</vt:lpstr>
      <vt:lpstr>PowerPoint Presentation</vt:lpstr>
      <vt:lpstr>PowerPoint Presentation</vt:lpstr>
      <vt:lpstr>PowerPoint Presentation</vt:lpstr>
      <vt:lpstr>“Always Connected” via Mobility Support (Handoff)  </vt:lpstr>
      <vt:lpstr>Background: Handoff Procedure</vt:lpstr>
      <vt:lpstr>Background: Handoff Diversity</vt:lpstr>
      <vt:lpstr>PowerPoint Presentation</vt:lpstr>
      <vt:lpstr>Reality Check</vt:lpstr>
      <vt:lpstr>Category I.A: Unaccessible intermedite cells (1/5) </vt:lpstr>
      <vt:lpstr>Category I.A: Unaccessible intermedite cells (2/5) </vt:lpstr>
      <vt:lpstr>Category I.A: Unaccessible intermedite cells (3/5) </vt:lpstr>
      <vt:lpstr>Category I.A: Unaccessible intermedite cells (4/5) </vt:lpstr>
      <vt:lpstr>Category I.A: Unaccessible intermedite cells (5/5) </vt:lpstr>
      <vt:lpstr>Category I.A: Unaccessible intermedite cells (5/5) </vt:lpstr>
      <vt:lpstr>Category II.B: Blocked Decision (1/2) </vt:lpstr>
      <vt:lpstr>Category II.B: Blocked Decision (2/2) </vt:lpstr>
      <vt:lpstr>Category II.B: Blocked Decision (2/2) </vt:lpstr>
      <vt:lpstr>Category II.C: Problematic Device-Network coordination</vt:lpstr>
      <vt:lpstr>Category II.C: Problematic Device-Network coordination</vt:lpstr>
    </vt:vector>
  </TitlesOfParts>
  <Company>OSU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Cellular Networking Research: A Case Study</dc:title>
  <dc:creator>Chunyi Peng</dc:creator>
  <cp:lastModifiedBy>Microsoft Office User</cp:lastModifiedBy>
  <cp:revision>1803</cp:revision>
  <dcterms:created xsi:type="dcterms:W3CDTF">2014-08-22T14:57:35Z</dcterms:created>
  <dcterms:modified xsi:type="dcterms:W3CDTF">2016-08-08T23:39:57Z</dcterms:modified>
</cp:coreProperties>
</file>